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313" r:id="rId4"/>
    <p:sldId id="309" r:id="rId5"/>
    <p:sldId id="279" r:id="rId6"/>
    <p:sldId id="307" r:id="rId7"/>
    <p:sldId id="293" r:id="rId8"/>
    <p:sldId id="294" r:id="rId9"/>
    <p:sldId id="312" r:id="rId10"/>
    <p:sldId id="315" r:id="rId11"/>
    <p:sldId id="295" r:id="rId12"/>
    <p:sldId id="297" r:id="rId13"/>
    <p:sldId id="310" r:id="rId14"/>
    <p:sldId id="296" r:id="rId15"/>
    <p:sldId id="311" r:id="rId16"/>
    <p:sldId id="301" r:id="rId17"/>
    <p:sldId id="302" r:id="rId18"/>
    <p:sldId id="304" r:id="rId19"/>
    <p:sldId id="298" r:id="rId20"/>
    <p:sldId id="30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354" autoAdjust="0"/>
  </p:normalViewPr>
  <p:slideViewPr>
    <p:cSldViewPr snapToGrid="0">
      <p:cViewPr varScale="1">
        <p:scale>
          <a:sx n="43" d="100"/>
          <a:sy n="43" d="100"/>
        </p:scale>
        <p:origin x="123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1B494-402D-4774-8E33-2BE53A822962}" type="datetimeFigureOut">
              <a:rPr lang="en-IE" smtClean="0"/>
              <a:t>24/07/2019</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BC55D-795B-4D2F-B3C1-645E363305FA}" type="slidenum">
              <a:rPr lang="en-IE" smtClean="0"/>
              <a:t>‹#›</a:t>
            </a:fld>
            <a:endParaRPr lang="en-IE"/>
          </a:p>
        </p:txBody>
      </p:sp>
    </p:spTree>
    <p:extLst>
      <p:ext uri="{BB962C8B-B14F-4D97-AF65-F5344CB8AC3E}">
        <p14:creationId xmlns:p14="http://schemas.microsoft.com/office/powerpoint/2010/main" val="348991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Measures</a:t>
            </a:r>
            <a:r>
              <a:rPr lang="en-IE" baseline="0" dirty="0"/>
              <a:t> of values arose out of a need to accurately measure outcomes on each of the distinct processes within Acceptance and Commitment Therapy (ACT). ACT comprises acceptance, </a:t>
            </a:r>
            <a:r>
              <a:rPr lang="en-IE" baseline="0" dirty="0" err="1"/>
              <a:t>defusion</a:t>
            </a:r>
            <a:r>
              <a:rPr lang="en-IE" baseline="0" dirty="0"/>
              <a:t>, contact with the present moment, self-as-context, values and committed action, which together foster psychological flexibility. </a:t>
            </a:r>
            <a:endParaRPr lang="en-IE" dirty="0"/>
          </a:p>
        </p:txBody>
      </p:sp>
      <p:sp>
        <p:nvSpPr>
          <p:cNvPr id="4" name="Slide Number Placeholder 3"/>
          <p:cNvSpPr>
            <a:spLocks noGrp="1"/>
          </p:cNvSpPr>
          <p:nvPr>
            <p:ph type="sldNum" sz="quarter" idx="10"/>
          </p:nvPr>
        </p:nvSpPr>
        <p:spPr/>
        <p:txBody>
          <a:bodyPr/>
          <a:lstStyle/>
          <a:p>
            <a:fld id="{707BC55D-795B-4D2F-B3C1-645E363305FA}" type="slidenum">
              <a:rPr lang="en-IE" smtClean="0"/>
              <a:t>2</a:t>
            </a:fld>
            <a:endParaRPr lang="en-IE"/>
          </a:p>
        </p:txBody>
      </p:sp>
    </p:spTree>
    <p:extLst>
      <p:ext uri="{BB962C8B-B14F-4D97-AF65-F5344CB8AC3E}">
        <p14:creationId xmlns:p14="http://schemas.microsoft.com/office/powerpoint/2010/main" val="42592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Made a number of formal hypotheses about how we expected scores</a:t>
            </a:r>
            <a:r>
              <a:rPr lang="en-IE" baseline="0" dirty="0"/>
              <a:t> on the values wheel to relate to other constructs (e.g. that it would positively relate to outcomes on positive global, social, psychological and emotional well-being, as well as life satisfaction, and negatively relate to outcomes on stress, anxiety, depression and psychological inflexibility). We also predicted that VW scores would be unrelated to theoretically unrelated variables (e.g. age, years of education and social desirability), and would add to the amount of variance in predicting outcomes on well-being, above and beyond psychological flexibility alone. Furthermore, it was expected that scores on the VW would be positively correlated with scores on other existing values measures.</a:t>
            </a:r>
            <a:endParaRPr lang="en-IE" dirty="0"/>
          </a:p>
          <a:p>
            <a:endParaRPr lang="en-IE" dirty="0"/>
          </a:p>
        </p:txBody>
      </p:sp>
      <p:sp>
        <p:nvSpPr>
          <p:cNvPr id="4" name="Slide Number Placeholder 3"/>
          <p:cNvSpPr>
            <a:spLocks noGrp="1"/>
          </p:cNvSpPr>
          <p:nvPr>
            <p:ph type="sldNum" sz="quarter" idx="10"/>
          </p:nvPr>
        </p:nvSpPr>
        <p:spPr/>
        <p:txBody>
          <a:bodyPr/>
          <a:lstStyle/>
          <a:p>
            <a:fld id="{707BC55D-795B-4D2F-B3C1-645E363305FA}" type="slidenum">
              <a:rPr lang="en-IE" smtClean="0"/>
              <a:t>12</a:t>
            </a:fld>
            <a:endParaRPr lang="en-IE"/>
          </a:p>
        </p:txBody>
      </p:sp>
    </p:spTree>
    <p:extLst>
      <p:ext uri="{BB962C8B-B14F-4D97-AF65-F5344CB8AC3E}">
        <p14:creationId xmlns:p14="http://schemas.microsoft.com/office/powerpoint/2010/main" val="2016410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Made a number of formal hypotheses about how we expected scores</a:t>
            </a:r>
            <a:r>
              <a:rPr lang="en-IE" baseline="0" dirty="0"/>
              <a:t> on the values wheel to relate to other constructs (e.g. that it would positively relate to outcomes on positive global, social, psychological and emotional well-being, as well as life satisfaction, and negatively relate to outcomes on stress, anxiety, depression and psychological inflexibility). We also predicted that VW scores would be unrelated to theoretically unrelated variables (e.g. age, years of education and social desirability), and would add to the amount of variance in predicting outcomes on well-being, above and beyond psychological flexibility alone. Furthermore, it was expected that scores on the VW would be positively correlated with scores on other existing values measures.</a:t>
            </a:r>
            <a:endParaRPr lang="en-IE" dirty="0"/>
          </a:p>
          <a:p>
            <a:endParaRPr lang="en-IE" dirty="0"/>
          </a:p>
        </p:txBody>
      </p:sp>
      <p:sp>
        <p:nvSpPr>
          <p:cNvPr id="4" name="Slide Number Placeholder 3"/>
          <p:cNvSpPr>
            <a:spLocks noGrp="1"/>
          </p:cNvSpPr>
          <p:nvPr>
            <p:ph type="sldNum" sz="quarter" idx="10"/>
          </p:nvPr>
        </p:nvSpPr>
        <p:spPr/>
        <p:txBody>
          <a:bodyPr/>
          <a:lstStyle/>
          <a:p>
            <a:fld id="{707BC55D-795B-4D2F-B3C1-645E363305FA}" type="slidenum">
              <a:rPr lang="en-IE" smtClean="0"/>
              <a:t>13</a:t>
            </a:fld>
            <a:endParaRPr lang="en-IE"/>
          </a:p>
        </p:txBody>
      </p:sp>
    </p:spTree>
    <p:extLst>
      <p:ext uri="{BB962C8B-B14F-4D97-AF65-F5344CB8AC3E}">
        <p14:creationId xmlns:p14="http://schemas.microsoft.com/office/powerpoint/2010/main" val="469891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51 adult clients recruited through mental health services and presented with a variety of mental health issues. Completed questionnaires and values wheel with them in person in order to manage any risks associated, and complete risk assessment. Unfortunately lead to small sample size. </a:t>
            </a:r>
          </a:p>
          <a:p>
            <a:endParaRPr lang="en-IE" dirty="0"/>
          </a:p>
        </p:txBody>
      </p:sp>
      <p:sp>
        <p:nvSpPr>
          <p:cNvPr id="4" name="Slide Number Placeholder 3"/>
          <p:cNvSpPr>
            <a:spLocks noGrp="1"/>
          </p:cNvSpPr>
          <p:nvPr>
            <p:ph type="sldNum" sz="quarter" idx="10"/>
          </p:nvPr>
        </p:nvSpPr>
        <p:spPr/>
        <p:txBody>
          <a:bodyPr/>
          <a:lstStyle/>
          <a:p>
            <a:fld id="{707BC55D-795B-4D2F-B3C1-645E363305FA}" type="slidenum">
              <a:rPr lang="en-IE" smtClean="0"/>
              <a:t>14</a:t>
            </a:fld>
            <a:endParaRPr lang="en-IE"/>
          </a:p>
        </p:txBody>
      </p:sp>
    </p:spTree>
    <p:extLst>
      <p:ext uri="{BB962C8B-B14F-4D97-AF65-F5344CB8AC3E}">
        <p14:creationId xmlns:p14="http://schemas.microsoft.com/office/powerpoint/2010/main" val="1589489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Completed questionnaire battery examining global, social, psychological and emotional well-being, stress, anxiety and depression, life satisfaction, social desirability, values and psychological flexibility. Finished with the values card sort,</a:t>
            </a:r>
            <a:r>
              <a:rPr lang="en-IE" sz="1200" kern="1200" baseline="0" dirty="0">
                <a:solidFill>
                  <a:schemeClr val="tx1"/>
                </a:solidFill>
                <a:effectLst/>
                <a:latin typeface="+mn-lt"/>
                <a:ea typeface="+mn-ea"/>
                <a:cs typeface="+mn-cs"/>
              </a:rPr>
              <a:t> during which clients </a:t>
            </a:r>
            <a:r>
              <a:rPr lang="en-IE" sz="1200" kern="1200" dirty="0">
                <a:solidFill>
                  <a:schemeClr val="tx1"/>
                </a:solidFill>
                <a:effectLst/>
                <a:latin typeface="+mn-lt"/>
                <a:ea typeface="+mn-ea"/>
                <a:cs typeface="+mn-cs"/>
              </a:rPr>
              <a:t>chose what values</a:t>
            </a:r>
            <a:r>
              <a:rPr lang="en-IE" sz="1200" kern="1200" baseline="0" dirty="0">
                <a:solidFill>
                  <a:schemeClr val="tx1"/>
                </a:solidFill>
                <a:effectLst/>
                <a:latin typeface="+mn-lt"/>
                <a:ea typeface="+mn-ea"/>
                <a:cs typeface="+mn-cs"/>
              </a:rPr>
              <a:t> </a:t>
            </a:r>
            <a:r>
              <a:rPr lang="en-IE" sz="1200" kern="1200" dirty="0">
                <a:solidFill>
                  <a:schemeClr val="tx1"/>
                </a:solidFill>
                <a:effectLst/>
                <a:latin typeface="+mn-lt"/>
                <a:ea typeface="+mn-ea"/>
                <a:cs typeface="+mn-cs"/>
              </a:rPr>
              <a:t>mattered to them, e.g. “acceptance”, “compassion”, and completed the values wheel.</a:t>
            </a:r>
          </a:p>
          <a:p>
            <a:endParaRPr lang="en-IE" dirty="0"/>
          </a:p>
        </p:txBody>
      </p:sp>
      <p:sp>
        <p:nvSpPr>
          <p:cNvPr id="4" name="Slide Number Placeholder 3"/>
          <p:cNvSpPr>
            <a:spLocks noGrp="1"/>
          </p:cNvSpPr>
          <p:nvPr>
            <p:ph type="sldNum" sz="quarter" idx="10"/>
          </p:nvPr>
        </p:nvSpPr>
        <p:spPr/>
        <p:txBody>
          <a:bodyPr/>
          <a:lstStyle/>
          <a:p>
            <a:fld id="{707BC55D-795B-4D2F-B3C1-645E363305FA}" type="slidenum">
              <a:rPr lang="en-IE" smtClean="0"/>
              <a:t>15</a:t>
            </a:fld>
            <a:endParaRPr lang="en-IE"/>
          </a:p>
        </p:txBody>
      </p:sp>
    </p:spTree>
    <p:extLst>
      <p:ext uri="{BB962C8B-B14F-4D97-AF65-F5344CB8AC3E}">
        <p14:creationId xmlns:p14="http://schemas.microsoft.com/office/powerpoint/2010/main" val="61114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2000" dirty="0"/>
              <a:t>Higher scores on the Values Wheel were positively related to global, social, emotional and global well-being, life satisfaction, as well as anxiety and stress (contrary to hypotheses).</a:t>
            </a:r>
            <a:r>
              <a:rPr lang="en-IE" sz="2000" baseline="0" dirty="0"/>
              <a:t> </a:t>
            </a:r>
            <a:r>
              <a:rPr lang="en-IE" sz="2000" dirty="0"/>
              <a:t>Values Wheel scores were negatively correlated with depression and psychological inflexibility.</a:t>
            </a:r>
            <a:r>
              <a:rPr lang="en-IE" sz="2000" baseline="0" dirty="0"/>
              <a:t>    (</a:t>
            </a:r>
            <a:r>
              <a:rPr lang="en-IE" sz="2000" dirty="0"/>
              <a:t>While the relationship between VW scores and two subscales of the DASS (anxiety and stress) were not in line with hypotheses, it had been noted that such outcomes were more likely to vary independent of outcomes on values measures, as emotional and affective states are not expected to directly align with values-consistent behaviour) </a:t>
            </a:r>
            <a:endParaRPr lang="en-IE"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t>No significant effects being found between VW scores and social desirability and age, though a significant negative correlation was seen for the relationship between VW and years of education. </a:t>
            </a:r>
          </a:p>
          <a:p>
            <a:endParaRPr lang="en-IE"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t>Convergent validity was additionally demonstrated by virtue of Values Wheel scores being positively correlated with two alternatively measures of values, in expected directions.</a:t>
            </a:r>
          </a:p>
          <a:p>
            <a:endParaRPr lang="en-IE"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t>The VW was found to contribute to various aspects of client functioning. The greatest areas of impact were found to be emotional, psychological and global well-being, as well as overall life satisfaction</a:t>
            </a:r>
          </a:p>
        </p:txBody>
      </p:sp>
      <p:sp>
        <p:nvSpPr>
          <p:cNvPr id="4" name="Slide Number Placeholder 3"/>
          <p:cNvSpPr>
            <a:spLocks noGrp="1"/>
          </p:cNvSpPr>
          <p:nvPr>
            <p:ph type="sldNum" sz="quarter" idx="10"/>
          </p:nvPr>
        </p:nvSpPr>
        <p:spPr/>
        <p:txBody>
          <a:bodyPr/>
          <a:lstStyle/>
          <a:p>
            <a:fld id="{707BC55D-795B-4D2F-B3C1-645E363305FA}" type="slidenum">
              <a:rPr lang="en-IE" smtClean="0"/>
              <a:t>16</a:t>
            </a:fld>
            <a:endParaRPr lang="en-IE"/>
          </a:p>
        </p:txBody>
      </p:sp>
    </p:spTree>
    <p:extLst>
      <p:ext uri="{BB962C8B-B14F-4D97-AF65-F5344CB8AC3E}">
        <p14:creationId xmlns:p14="http://schemas.microsoft.com/office/powerpoint/2010/main" val="1166991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a:t>Higher scores on the Values Wheel were positively related to global, social, emotional and global well-being, life satisfaction, as well as anxiety and stress (contrary to hypotheses).</a:t>
            </a:r>
            <a:r>
              <a:rPr lang="en-IE" sz="1200" baseline="0" dirty="0"/>
              <a:t> </a:t>
            </a:r>
            <a:r>
              <a:rPr lang="en-IE" sz="1200" dirty="0"/>
              <a:t>Values Wheel scores were negatively correlated with depression and psychological inflexibility.</a:t>
            </a:r>
            <a:r>
              <a:rPr lang="en-IE" sz="1200" baseline="0" dirty="0"/>
              <a:t>    (</a:t>
            </a:r>
            <a:r>
              <a:rPr lang="en-IE" sz="1200" dirty="0"/>
              <a:t>While the relationship between VW scores and two subscales of the DASS (anxiety and stress) were not in line with hypotheses, it had been noted that such outcomes were more likely to vary independent of outcomes on values measures, as emotional and affective states are not expected to directly align with values-consistent behaviour) </a:t>
            </a:r>
            <a:endParaRPr lang="en-IE"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No significant effects being found between VW scores and social desirability and age, though a significant negative correlation was seen for the relationship between VW and years of education. </a:t>
            </a:r>
          </a:p>
          <a:p>
            <a:endParaRPr lang="en-I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Convergent validity was additionally demonstrated by virtue of Values Wheel scores being positively correlated with two alternatively measures of values, in expected directions.</a:t>
            </a:r>
          </a:p>
          <a:p>
            <a:endParaRPr lang="en-I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The VW was found to contribute to various aspects of client functioning. The greatest areas of impact were found to be emotional, psychological and global well-being, as well as overall life satisfaction</a:t>
            </a:r>
          </a:p>
          <a:p>
            <a:endParaRPr lang="en-IE" dirty="0"/>
          </a:p>
        </p:txBody>
      </p:sp>
      <p:sp>
        <p:nvSpPr>
          <p:cNvPr id="4" name="Slide Number Placeholder 3"/>
          <p:cNvSpPr>
            <a:spLocks noGrp="1"/>
          </p:cNvSpPr>
          <p:nvPr>
            <p:ph type="sldNum" sz="quarter" idx="10"/>
          </p:nvPr>
        </p:nvSpPr>
        <p:spPr/>
        <p:txBody>
          <a:bodyPr/>
          <a:lstStyle/>
          <a:p>
            <a:fld id="{707BC55D-795B-4D2F-B3C1-645E363305FA}" type="slidenum">
              <a:rPr lang="en-IE" smtClean="0"/>
              <a:t>17</a:t>
            </a:fld>
            <a:endParaRPr lang="en-IE"/>
          </a:p>
        </p:txBody>
      </p:sp>
    </p:spTree>
    <p:extLst>
      <p:ext uri="{BB962C8B-B14F-4D97-AF65-F5344CB8AC3E}">
        <p14:creationId xmlns:p14="http://schemas.microsoft.com/office/powerpoint/2010/main" val="153492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The main limitation of this study was the small sample size included, which may have resulted in an inability to detect smaller effects. However, it does provide preliminary evidence for the validity of the VW, and adds to existing evidence by examining this with a clinical cohort. Future studies should therefore seek larger sample sizes.</a:t>
            </a:r>
          </a:p>
          <a:p>
            <a:endParaRPr lang="en-IE" dirty="0"/>
          </a:p>
        </p:txBody>
      </p:sp>
      <p:sp>
        <p:nvSpPr>
          <p:cNvPr id="4" name="Slide Number Placeholder 3"/>
          <p:cNvSpPr>
            <a:spLocks noGrp="1"/>
          </p:cNvSpPr>
          <p:nvPr>
            <p:ph type="sldNum" sz="quarter" idx="10"/>
          </p:nvPr>
        </p:nvSpPr>
        <p:spPr/>
        <p:txBody>
          <a:bodyPr/>
          <a:lstStyle/>
          <a:p>
            <a:fld id="{707BC55D-795B-4D2F-B3C1-645E363305FA}" type="slidenum">
              <a:rPr lang="en-IE" smtClean="0"/>
              <a:t>18</a:t>
            </a:fld>
            <a:endParaRPr lang="en-IE"/>
          </a:p>
        </p:txBody>
      </p:sp>
    </p:spTree>
    <p:extLst>
      <p:ext uri="{BB962C8B-B14F-4D97-AF65-F5344CB8AC3E}">
        <p14:creationId xmlns:p14="http://schemas.microsoft.com/office/powerpoint/2010/main" val="113118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Though this study provides good preliminary evidence for the validity of the values wheel with a clinical sample, it should be noted that perhaps not all values available in the card sort task were consistent with the ACT conceptualization (e.g. “health”, “Family”), though these were frequently endorsed by clients. Future studies could consider amending this.</a:t>
            </a:r>
          </a:p>
          <a:p>
            <a:endParaRPr lang="en-IE" dirty="0"/>
          </a:p>
        </p:txBody>
      </p:sp>
      <p:sp>
        <p:nvSpPr>
          <p:cNvPr id="4" name="Slide Number Placeholder 3"/>
          <p:cNvSpPr>
            <a:spLocks noGrp="1"/>
          </p:cNvSpPr>
          <p:nvPr>
            <p:ph type="sldNum" sz="quarter" idx="10"/>
          </p:nvPr>
        </p:nvSpPr>
        <p:spPr/>
        <p:txBody>
          <a:bodyPr/>
          <a:lstStyle/>
          <a:p>
            <a:fld id="{707BC55D-795B-4D2F-B3C1-645E363305FA}" type="slidenum">
              <a:rPr lang="en-IE" smtClean="0"/>
              <a:t>19</a:t>
            </a:fld>
            <a:endParaRPr lang="en-IE"/>
          </a:p>
        </p:txBody>
      </p:sp>
    </p:spTree>
    <p:extLst>
      <p:ext uri="{BB962C8B-B14F-4D97-AF65-F5344CB8AC3E}">
        <p14:creationId xmlns:p14="http://schemas.microsoft.com/office/powerpoint/2010/main" val="1973172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Taken together, outcomes suggest that the Values wheel demonstrates good preliminary evidence for its construct, convergent and incremental validity. Results partially supported the discriminant validity of the VW. As the temporal stability could not be examined in this study, future research may be able to expand on the current study.</a:t>
            </a:r>
          </a:p>
          <a:p>
            <a:endParaRPr lang="en-IE" dirty="0"/>
          </a:p>
        </p:txBody>
      </p:sp>
      <p:sp>
        <p:nvSpPr>
          <p:cNvPr id="4" name="Slide Number Placeholder 3"/>
          <p:cNvSpPr>
            <a:spLocks noGrp="1"/>
          </p:cNvSpPr>
          <p:nvPr>
            <p:ph type="sldNum" sz="quarter" idx="10"/>
          </p:nvPr>
        </p:nvSpPr>
        <p:spPr/>
        <p:txBody>
          <a:bodyPr/>
          <a:lstStyle/>
          <a:p>
            <a:fld id="{707BC55D-795B-4D2F-B3C1-645E363305FA}" type="slidenum">
              <a:rPr lang="en-IE" smtClean="0"/>
              <a:t>20</a:t>
            </a:fld>
            <a:endParaRPr lang="en-IE"/>
          </a:p>
        </p:txBody>
      </p:sp>
    </p:spTree>
    <p:extLst>
      <p:ext uri="{BB962C8B-B14F-4D97-AF65-F5344CB8AC3E}">
        <p14:creationId xmlns:p14="http://schemas.microsoft.com/office/powerpoint/2010/main" val="427789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Values are important because</a:t>
            </a:r>
            <a:r>
              <a:rPr lang="en-IE" baseline="0" dirty="0"/>
              <a:t> the core aim of ACT as a therapy is to encourage individuals to be more aware and accepting of their thoughts, feelings and bodily sensations. However, this is not done for its own sake, but rather in order to allow them to pursue a life that is more personally meaningful to them. I.e. in line with their own particular values.</a:t>
            </a:r>
            <a:endParaRPr lang="en-IE" dirty="0"/>
          </a:p>
        </p:txBody>
      </p:sp>
      <p:sp>
        <p:nvSpPr>
          <p:cNvPr id="4" name="Slide Number Placeholder 3"/>
          <p:cNvSpPr>
            <a:spLocks noGrp="1"/>
          </p:cNvSpPr>
          <p:nvPr>
            <p:ph type="sldNum" sz="quarter" idx="10"/>
          </p:nvPr>
        </p:nvSpPr>
        <p:spPr/>
        <p:txBody>
          <a:bodyPr/>
          <a:lstStyle/>
          <a:p>
            <a:fld id="{707BC55D-795B-4D2F-B3C1-645E363305FA}" type="slidenum">
              <a:rPr lang="en-IE" smtClean="0"/>
              <a:t>3</a:t>
            </a:fld>
            <a:endParaRPr lang="en-IE"/>
          </a:p>
        </p:txBody>
      </p:sp>
    </p:spTree>
    <p:extLst>
      <p:ext uri="{BB962C8B-B14F-4D97-AF65-F5344CB8AC3E}">
        <p14:creationId xmlns:p14="http://schemas.microsoft.com/office/powerpoint/2010/main" val="3830742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err="1"/>
              <a:t>Laymans</a:t>
            </a:r>
            <a:r>
              <a:rPr lang="en-IE" sz="1200" dirty="0"/>
              <a:t>: Qualities that we bring to our actions on an ongoing basis, which are freely chosen, based on their subjective importance.</a:t>
            </a:r>
          </a:p>
          <a:p>
            <a:r>
              <a:rPr lang="en-IE" sz="1200" dirty="0"/>
              <a:t>Values provide a sense of meaning, purpose and vitality, as well as generating a sustained motivation for following </a:t>
            </a:r>
            <a:r>
              <a:rPr lang="en-IE" sz="1200" dirty="0" err="1"/>
              <a:t>behavioral</a:t>
            </a:r>
            <a:r>
              <a:rPr lang="en-IE" sz="1200" dirty="0"/>
              <a:t> pursuits </a:t>
            </a:r>
          </a:p>
          <a:p>
            <a:endParaRPr lang="en-IE" dirty="0"/>
          </a:p>
        </p:txBody>
      </p:sp>
      <p:sp>
        <p:nvSpPr>
          <p:cNvPr id="4" name="Slide Number Placeholder 3"/>
          <p:cNvSpPr>
            <a:spLocks noGrp="1"/>
          </p:cNvSpPr>
          <p:nvPr>
            <p:ph type="sldNum" sz="quarter" idx="10"/>
          </p:nvPr>
        </p:nvSpPr>
        <p:spPr/>
        <p:txBody>
          <a:bodyPr/>
          <a:lstStyle/>
          <a:p>
            <a:fld id="{707BC55D-795B-4D2F-B3C1-645E363305FA}" type="slidenum">
              <a:rPr lang="en-IE" smtClean="0"/>
              <a:t>4</a:t>
            </a:fld>
            <a:endParaRPr lang="en-IE"/>
          </a:p>
        </p:txBody>
      </p:sp>
    </p:spTree>
    <p:extLst>
      <p:ext uri="{BB962C8B-B14F-4D97-AF65-F5344CB8AC3E}">
        <p14:creationId xmlns:p14="http://schemas.microsoft.com/office/powerpoint/2010/main" val="1328766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Many</a:t>
            </a:r>
            <a:r>
              <a:rPr lang="en-IE" baseline="0" dirty="0"/>
              <a:t> previous studies have focused on the development and validation of values measures; however few of these have validated measures with a clinical cohort, in spite of these people often being the primary recipients of psychological interventions. Equally, many measures focused on either the process of “valued-living”, or the identification of values according to pre-defined domains (e.g. “family” “Work” etc.). </a:t>
            </a:r>
            <a:endParaRPr lang="en-IE" dirty="0"/>
          </a:p>
        </p:txBody>
      </p:sp>
      <p:sp>
        <p:nvSpPr>
          <p:cNvPr id="4" name="Slide Number Placeholder 3"/>
          <p:cNvSpPr>
            <a:spLocks noGrp="1"/>
          </p:cNvSpPr>
          <p:nvPr>
            <p:ph type="sldNum" sz="quarter" idx="10"/>
          </p:nvPr>
        </p:nvSpPr>
        <p:spPr/>
        <p:txBody>
          <a:bodyPr/>
          <a:lstStyle/>
          <a:p>
            <a:fld id="{707BC55D-795B-4D2F-B3C1-645E363305FA}" type="slidenum">
              <a:rPr lang="en-IE" smtClean="0"/>
              <a:t>5</a:t>
            </a:fld>
            <a:endParaRPr lang="en-IE"/>
          </a:p>
        </p:txBody>
      </p:sp>
    </p:spTree>
    <p:extLst>
      <p:ext uri="{BB962C8B-B14F-4D97-AF65-F5344CB8AC3E}">
        <p14:creationId xmlns:p14="http://schemas.microsoft.com/office/powerpoint/2010/main" val="97807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a:t>In contrast, the values wheel is an idiographic measure of values. A previous validation study suggested the VW demonstrated </a:t>
            </a:r>
            <a:r>
              <a:rPr lang="en-IE" sz="1200" kern="1200" dirty="0">
                <a:solidFill>
                  <a:schemeClr val="tx1"/>
                </a:solidFill>
                <a:effectLst/>
                <a:latin typeface="+mn-lt"/>
                <a:ea typeface="+mn-ea"/>
                <a:cs typeface="+mn-cs"/>
              </a:rPr>
              <a:t>evidence for the construct, convergent and criterion-related validity, as well as supporting its temporal reliability.</a:t>
            </a:r>
            <a:r>
              <a:rPr lang="en-IE" dirty="0"/>
              <a:t> The</a:t>
            </a:r>
            <a:r>
              <a:rPr lang="en-IE" baseline="0" dirty="0"/>
              <a:t> values wheel also has not been validated for use with a clinical population. </a:t>
            </a:r>
            <a:endParaRPr lang="en-IE" dirty="0"/>
          </a:p>
        </p:txBody>
      </p:sp>
      <p:sp>
        <p:nvSpPr>
          <p:cNvPr id="4" name="Slide Number Placeholder 3"/>
          <p:cNvSpPr>
            <a:spLocks noGrp="1"/>
          </p:cNvSpPr>
          <p:nvPr>
            <p:ph type="sldNum" sz="quarter" idx="10"/>
          </p:nvPr>
        </p:nvSpPr>
        <p:spPr/>
        <p:txBody>
          <a:bodyPr/>
          <a:lstStyle/>
          <a:p>
            <a:fld id="{707BC55D-795B-4D2F-B3C1-645E363305FA}" type="slidenum">
              <a:rPr lang="en-IE" smtClean="0"/>
              <a:t>6</a:t>
            </a:fld>
            <a:endParaRPr lang="en-IE"/>
          </a:p>
        </p:txBody>
      </p:sp>
    </p:spTree>
    <p:extLst>
      <p:ext uri="{BB962C8B-B14F-4D97-AF65-F5344CB8AC3E}">
        <p14:creationId xmlns:p14="http://schemas.microsoft.com/office/powerpoint/2010/main" val="375045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The values wheel</a:t>
            </a:r>
            <a:r>
              <a:rPr lang="en-IE" sz="1200" kern="1200" baseline="0" dirty="0">
                <a:solidFill>
                  <a:schemeClr val="tx1"/>
                </a:solidFill>
                <a:effectLst/>
                <a:latin typeface="+mn-lt"/>
                <a:ea typeface="+mn-ea"/>
                <a:cs typeface="+mn-cs"/>
              </a:rPr>
              <a:t> comprises </a:t>
            </a:r>
            <a:r>
              <a:rPr lang="en-IE" sz="1200" kern="1200" dirty="0">
                <a:solidFill>
                  <a:schemeClr val="tx1"/>
                </a:solidFill>
                <a:effectLst/>
                <a:latin typeface="+mn-lt"/>
                <a:ea typeface="+mn-ea"/>
                <a:cs typeface="+mn-cs"/>
              </a:rPr>
              <a:t>five coloured discs, which are mounted to a backing disc. Each of the five adjustable, interlocking discs feature a target ranging from 0-100, divided into 10 increments of 10mm. The backing disc consists of 100 equally divided segments. Therefore, similar to a pie-chart, the coloured discs can be moved in order to reflect the relative weighting of each disc (ranging between 0-100). Participants are requested to write a personally-selected value on the lip of each disc, and subsequently rate the degree to which their behaviour has been consistent with each value during the previous week. This is done by marking the target of the respective coloured disc for each value. Finally, the area of the pie-chart ascribed to each value is adjusted until it reflects the relative importance of each value for the participant. Scores on the VW are computed by multiplying target rating × weight, and summing the outcomes to deliver a composite rating of values-directed behaviour.</a:t>
            </a:r>
          </a:p>
          <a:p>
            <a:endParaRPr lang="en-IE" dirty="0"/>
          </a:p>
        </p:txBody>
      </p:sp>
      <p:sp>
        <p:nvSpPr>
          <p:cNvPr id="4" name="Slide Number Placeholder 3"/>
          <p:cNvSpPr>
            <a:spLocks noGrp="1"/>
          </p:cNvSpPr>
          <p:nvPr>
            <p:ph type="sldNum" sz="quarter" idx="10"/>
          </p:nvPr>
        </p:nvSpPr>
        <p:spPr/>
        <p:txBody>
          <a:bodyPr/>
          <a:lstStyle/>
          <a:p>
            <a:fld id="{707BC55D-795B-4D2F-B3C1-645E363305FA}" type="slidenum">
              <a:rPr lang="en-IE" smtClean="0"/>
              <a:t>7</a:t>
            </a:fld>
            <a:endParaRPr lang="en-IE"/>
          </a:p>
        </p:txBody>
      </p:sp>
    </p:spTree>
    <p:extLst>
      <p:ext uri="{BB962C8B-B14F-4D97-AF65-F5344CB8AC3E}">
        <p14:creationId xmlns:p14="http://schemas.microsoft.com/office/powerpoint/2010/main" val="284499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It aims to provide a tactile, idiographic, weighted index of values-directed behaviour, which functions across both contexts and languages, hence both minimising the costs of translation (Beaton, Bombardier, Guillemin, &amp; </a:t>
            </a:r>
            <a:r>
              <a:rPr lang="en-IE" sz="1200" kern="1200" dirty="0" err="1">
                <a:solidFill>
                  <a:schemeClr val="tx1"/>
                </a:solidFill>
                <a:effectLst/>
                <a:latin typeface="+mn-lt"/>
                <a:ea typeface="+mn-ea"/>
                <a:cs typeface="+mn-cs"/>
              </a:rPr>
              <a:t>Ferraz</a:t>
            </a:r>
            <a:r>
              <a:rPr lang="en-IE" sz="1200" kern="1200" dirty="0">
                <a:solidFill>
                  <a:schemeClr val="tx1"/>
                </a:solidFill>
                <a:effectLst/>
                <a:latin typeface="+mn-lt"/>
                <a:ea typeface="+mn-ea"/>
                <a:cs typeface="+mn-cs"/>
              </a:rPr>
              <a:t>, 2000) and providing an alternative assessment format for clients with prior negative experiences of questionnaires (O’Connor et al., in press). The VW may therefore offer an incremental advancement on aspects of</a:t>
            </a:r>
            <a:r>
              <a:rPr lang="en-IE" sz="1200" kern="1200" baseline="0" dirty="0">
                <a:solidFill>
                  <a:schemeClr val="tx1"/>
                </a:solidFill>
                <a:effectLst/>
                <a:latin typeface="+mn-lt"/>
                <a:ea typeface="+mn-ea"/>
                <a:cs typeface="+mn-cs"/>
              </a:rPr>
              <a:t> existing values measures.</a:t>
            </a:r>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BC55D-795B-4D2F-B3C1-645E363305FA}" type="slidenum">
              <a:rPr lang="en-IE" smtClean="0"/>
              <a:t>8</a:t>
            </a:fld>
            <a:endParaRPr lang="en-IE"/>
          </a:p>
        </p:txBody>
      </p:sp>
    </p:spTree>
    <p:extLst>
      <p:ext uri="{BB962C8B-B14F-4D97-AF65-F5344CB8AC3E}">
        <p14:creationId xmlns:p14="http://schemas.microsoft.com/office/powerpoint/2010/main" val="2556121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It aims to provide a tactile, idiographic, weighted index of values-directed behaviour, which functions across both contexts and languages, hence both minimising the costs of translation (Beaton, Bombardier, Guillemin, &amp; </a:t>
            </a:r>
            <a:r>
              <a:rPr lang="en-IE" sz="1200" kern="1200" dirty="0" err="1">
                <a:solidFill>
                  <a:schemeClr val="tx1"/>
                </a:solidFill>
                <a:effectLst/>
                <a:latin typeface="+mn-lt"/>
                <a:ea typeface="+mn-ea"/>
                <a:cs typeface="+mn-cs"/>
              </a:rPr>
              <a:t>Ferraz</a:t>
            </a:r>
            <a:r>
              <a:rPr lang="en-IE" sz="1200" kern="1200" dirty="0">
                <a:solidFill>
                  <a:schemeClr val="tx1"/>
                </a:solidFill>
                <a:effectLst/>
                <a:latin typeface="+mn-lt"/>
                <a:ea typeface="+mn-ea"/>
                <a:cs typeface="+mn-cs"/>
              </a:rPr>
              <a:t>, 2000) and providing an alternative assessment format for clients with prior negative experiences of questionnaires (O’Connor et al., in press). The VW may therefore offer an incremental advancement on aspects of</a:t>
            </a:r>
            <a:r>
              <a:rPr lang="en-IE" sz="1200" kern="1200" baseline="0" dirty="0">
                <a:solidFill>
                  <a:schemeClr val="tx1"/>
                </a:solidFill>
                <a:effectLst/>
                <a:latin typeface="+mn-lt"/>
                <a:ea typeface="+mn-ea"/>
                <a:cs typeface="+mn-cs"/>
              </a:rPr>
              <a:t> existing values measures.</a:t>
            </a:r>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BC55D-795B-4D2F-B3C1-645E363305FA}" type="slidenum">
              <a:rPr lang="en-IE" smtClean="0"/>
              <a:t>9</a:t>
            </a:fld>
            <a:endParaRPr lang="en-IE"/>
          </a:p>
        </p:txBody>
      </p:sp>
    </p:spTree>
    <p:extLst>
      <p:ext uri="{BB962C8B-B14F-4D97-AF65-F5344CB8AC3E}">
        <p14:creationId xmlns:p14="http://schemas.microsoft.com/office/powerpoint/2010/main" val="4175917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It aims to provide a tactile, idiographic, weighted index of values-directed behaviour, which functions across both contexts and languages, hence both minimising the costs of translation (Beaton, Bombardier, Guillemin, &amp; </a:t>
            </a:r>
            <a:r>
              <a:rPr lang="en-IE" sz="1200" kern="1200" dirty="0" err="1">
                <a:solidFill>
                  <a:schemeClr val="tx1"/>
                </a:solidFill>
                <a:effectLst/>
                <a:latin typeface="+mn-lt"/>
                <a:ea typeface="+mn-ea"/>
                <a:cs typeface="+mn-cs"/>
              </a:rPr>
              <a:t>Ferraz</a:t>
            </a:r>
            <a:r>
              <a:rPr lang="en-IE" sz="1200" kern="1200" dirty="0">
                <a:solidFill>
                  <a:schemeClr val="tx1"/>
                </a:solidFill>
                <a:effectLst/>
                <a:latin typeface="+mn-lt"/>
                <a:ea typeface="+mn-ea"/>
                <a:cs typeface="+mn-cs"/>
              </a:rPr>
              <a:t>, 2000) and providing an alternative assessment format for clients with prior negative experiences of questionnaires (O’Connor et al., in press). The VW may therefore offer an incremental advancement on aspects of</a:t>
            </a:r>
            <a:r>
              <a:rPr lang="en-IE" sz="1200" kern="1200" baseline="0" dirty="0">
                <a:solidFill>
                  <a:schemeClr val="tx1"/>
                </a:solidFill>
                <a:effectLst/>
                <a:latin typeface="+mn-lt"/>
                <a:ea typeface="+mn-ea"/>
                <a:cs typeface="+mn-cs"/>
              </a:rPr>
              <a:t> existing values measures.</a:t>
            </a:r>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BC55D-795B-4D2F-B3C1-645E363305FA}" type="slidenum">
              <a:rPr lang="en-IE" smtClean="0"/>
              <a:t>10</a:t>
            </a:fld>
            <a:endParaRPr lang="en-IE"/>
          </a:p>
        </p:txBody>
      </p:sp>
    </p:spTree>
    <p:extLst>
      <p:ext uri="{BB962C8B-B14F-4D97-AF65-F5344CB8AC3E}">
        <p14:creationId xmlns:p14="http://schemas.microsoft.com/office/powerpoint/2010/main" val="429426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7/24/2019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7/24/2019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p14:dur="150"/>
    </mc:Choice>
    <mc:Fallback xmlns="">
      <p:transition/>
    </mc:Fallback>
  </mc:AlternateConten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image" Target="../media/image2.emf"/><Relationship Id="rId7" Type="http://schemas.openxmlformats.org/officeDocument/2006/relationships/image" Target="../media/image8.emf"/><Relationship Id="rId12" Type="http://schemas.openxmlformats.org/officeDocument/2006/relationships/image" Target="../media/image13.emf"/><Relationship Id="rId17" Type="http://schemas.openxmlformats.org/officeDocument/2006/relationships/image" Target="../media/image18.emf"/><Relationship Id="rId2" Type="http://schemas.openxmlformats.org/officeDocument/2006/relationships/notesSlide" Target="../notesSlides/notesSlide4.xml"/><Relationship Id="rId16"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image" Target="../media/image2.emf"/><Relationship Id="rId7" Type="http://schemas.openxmlformats.org/officeDocument/2006/relationships/image" Target="../media/image8.emf"/><Relationship Id="rId12" Type="http://schemas.openxmlformats.org/officeDocument/2006/relationships/image" Target="../media/image13.emf"/><Relationship Id="rId17" Type="http://schemas.openxmlformats.org/officeDocument/2006/relationships/image" Target="../media/image18.emf"/><Relationship Id="rId2" Type="http://schemas.openxmlformats.org/officeDocument/2006/relationships/notesSlide" Target="../notesSlides/notesSlide5.xml"/><Relationship Id="rId16"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Investigating the Psychometric Properties of the Values Wheel with a Clinical Cohort: A Preliminary Validation Study</a:t>
            </a:r>
          </a:p>
        </p:txBody>
      </p:sp>
      <p:sp>
        <p:nvSpPr>
          <p:cNvPr id="3" name="Subtitle 2"/>
          <p:cNvSpPr>
            <a:spLocks noGrp="1"/>
          </p:cNvSpPr>
          <p:nvPr>
            <p:ph type="subTitle" idx="1"/>
          </p:nvPr>
        </p:nvSpPr>
        <p:spPr/>
        <p:txBody>
          <a:bodyPr>
            <a:normAutofit fontScale="25000" lnSpcReduction="20000"/>
          </a:bodyPr>
          <a:lstStyle/>
          <a:p>
            <a:pPr algn="ctr"/>
            <a:r>
              <a:rPr lang="en-IE" sz="8600" dirty="0"/>
              <a:t>Kate Barrett, Martin O’Connor, &amp; Louise McHugh, </a:t>
            </a:r>
            <a:r>
              <a:rPr lang="en-IE" sz="8600" dirty="0" err="1"/>
              <a:t>Ph.D</a:t>
            </a:r>
            <a:endParaRPr lang="en-IE" sz="8600" dirty="0"/>
          </a:p>
          <a:p>
            <a:pPr algn="ctr"/>
            <a:r>
              <a:rPr lang="en-US" sz="8600" dirty="0">
                <a:solidFill>
                  <a:schemeClr val="accent3">
                    <a:lumMod val="20000"/>
                    <a:lumOff val="80000"/>
                  </a:schemeClr>
                </a:solidFill>
              </a:rPr>
              <a:t>University College Dublin</a:t>
            </a:r>
          </a:p>
          <a:p>
            <a:endParaRPr lang="en-IE" dirty="0"/>
          </a:p>
        </p:txBody>
      </p:sp>
      <p:pic>
        <p:nvPicPr>
          <p:cNvPr id="4" name="Picture 3"/>
          <p:cNvPicPr>
            <a:picLocks noChangeAspect="1"/>
          </p:cNvPicPr>
          <p:nvPr/>
        </p:nvPicPr>
        <p:blipFill rotWithShape="1">
          <a:blip r:embed="rId2"/>
          <a:srcRect l="840" t="982" r="4258"/>
          <a:stretch/>
        </p:blipFill>
        <p:spPr>
          <a:xfrm>
            <a:off x="360607" y="5033928"/>
            <a:ext cx="1654893" cy="1644353"/>
          </a:xfrm>
          <a:prstGeom prst="ellipse">
            <a:avLst/>
          </a:prstGeom>
        </p:spPr>
      </p:pic>
    </p:spTree>
    <p:extLst>
      <p:ext uri="{BB962C8B-B14F-4D97-AF65-F5344CB8AC3E}">
        <p14:creationId xmlns:p14="http://schemas.microsoft.com/office/powerpoint/2010/main" val="23074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a:p>
        </p:txBody>
      </p:sp>
      <p:pic>
        <p:nvPicPr>
          <p:cNvPr id="6" name="Picture 5"/>
          <p:cNvPicPr>
            <a:picLocks noChangeAspect="1"/>
          </p:cNvPicPr>
          <p:nvPr/>
        </p:nvPicPr>
        <p:blipFill rotWithShape="1">
          <a:blip r:embed="rId3"/>
          <a:srcRect l="840" t="982" r="4258"/>
          <a:stretch/>
        </p:blipFill>
        <p:spPr>
          <a:xfrm>
            <a:off x="3749866" y="2098674"/>
            <a:ext cx="4452438" cy="4424080"/>
          </a:xfrm>
          <a:prstGeom prst="ellipse">
            <a:avLst/>
          </a:prstGeom>
        </p:spPr>
      </p:pic>
      <p:sp>
        <p:nvSpPr>
          <p:cNvPr id="7" name="Title 1"/>
          <p:cNvSpPr txBox="1">
            <a:spLocks/>
          </p:cNvSpPr>
          <p:nvPr/>
        </p:nvSpPr>
        <p:spPr>
          <a:xfrm>
            <a:off x="3979079" y="464268"/>
            <a:ext cx="3994012"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E"/>
              <a:t>Values Wheel</a:t>
            </a:r>
            <a:endParaRPr lang="en-IE" dirty="0"/>
          </a:p>
        </p:txBody>
      </p:sp>
    </p:spTree>
    <p:extLst>
      <p:ext uri="{BB962C8B-B14F-4D97-AF65-F5344CB8AC3E}">
        <p14:creationId xmlns:p14="http://schemas.microsoft.com/office/powerpoint/2010/main" val="1139869027"/>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8371" y="447186"/>
            <a:ext cx="6104658" cy="970450"/>
          </a:xfrm>
        </p:spPr>
        <p:txBody>
          <a:bodyPr/>
          <a:lstStyle/>
          <a:p>
            <a:pPr algn="ctr"/>
            <a:r>
              <a:rPr lang="en-IE" dirty="0"/>
              <a:t>Aims</a:t>
            </a:r>
          </a:p>
        </p:txBody>
      </p:sp>
      <p:pic>
        <p:nvPicPr>
          <p:cNvPr id="5" name="Picture 4"/>
          <p:cNvPicPr>
            <a:picLocks noChangeAspect="1"/>
          </p:cNvPicPr>
          <p:nvPr/>
        </p:nvPicPr>
        <p:blipFill rotWithShape="1">
          <a:blip r:embed="rId2"/>
          <a:srcRect l="840" t="982" r="4258"/>
          <a:stretch/>
        </p:blipFill>
        <p:spPr>
          <a:xfrm>
            <a:off x="242392" y="110235"/>
            <a:ext cx="1654893" cy="1644353"/>
          </a:xfrm>
          <a:prstGeom prst="ellipse">
            <a:avLst/>
          </a:prstGeom>
        </p:spPr>
      </p:pic>
      <p:sp>
        <p:nvSpPr>
          <p:cNvPr id="6" name="Content Placeholder 5"/>
          <p:cNvSpPr>
            <a:spLocks noGrp="1"/>
          </p:cNvSpPr>
          <p:nvPr>
            <p:ph idx="1"/>
          </p:nvPr>
        </p:nvSpPr>
        <p:spPr>
          <a:xfrm>
            <a:off x="704412" y="2436938"/>
            <a:ext cx="5982592" cy="3636511"/>
          </a:xfrm>
        </p:spPr>
        <p:txBody>
          <a:bodyPr/>
          <a:lstStyle/>
          <a:p>
            <a:r>
              <a:rPr lang="en-IE" sz="2400" dirty="0"/>
              <a:t>To examine the psychometric robustness of the Values Wheel with an adult clinical cohort by examining its construct, discriminant, convergent and incremental validity.</a:t>
            </a:r>
          </a:p>
          <a:p>
            <a:endParaRPr lang="en-IE" dirty="0"/>
          </a:p>
        </p:txBody>
      </p:sp>
      <p:pic>
        <p:nvPicPr>
          <p:cNvPr id="1026" name="Picture 2" descr="Image result for ai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004" y="2530149"/>
            <a:ext cx="497205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481138"/>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3" y="447186"/>
            <a:ext cx="5721429" cy="970450"/>
          </a:xfrm>
        </p:spPr>
        <p:txBody>
          <a:bodyPr/>
          <a:lstStyle/>
          <a:p>
            <a:r>
              <a:rPr lang="en-IE" dirty="0"/>
              <a:t>What we predicted…</a:t>
            </a:r>
          </a:p>
        </p:txBody>
      </p:sp>
      <p:sp>
        <p:nvSpPr>
          <p:cNvPr id="3" name="Content Placeholder 2"/>
          <p:cNvSpPr>
            <a:spLocks noGrp="1"/>
          </p:cNvSpPr>
          <p:nvPr>
            <p:ph idx="1"/>
          </p:nvPr>
        </p:nvSpPr>
        <p:spPr/>
        <p:txBody>
          <a:bodyPr/>
          <a:lstStyle/>
          <a:p>
            <a:endParaRPr lang="en-IE"/>
          </a:p>
        </p:txBody>
      </p:sp>
      <p:pic>
        <p:nvPicPr>
          <p:cNvPr id="5" name="Picture 4"/>
          <p:cNvPicPr>
            <a:picLocks noChangeAspect="1"/>
          </p:cNvPicPr>
          <p:nvPr/>
        </p:nvPicPr>
        <p:blipFill rotWithShape="1">
          <a:blip r:embed="rId3"/>
          <a:srcRect l="840" t="982" r="4258"/>
          <a:stretch/>
        </p:blipFill>
        <p:spPr>
          <a:xfrm>
            <a:off x="242392" y="110235"/>
            <a:ext cx="1654893" cy="1644353"/>
          </a:xfrm>
          <a:prstGeom prst="ellipse">
            <a:avLst/>
          </a:prstGeom>
        </p:spPr>
      </p:pic>
      <p:pic>
        <p:nvPicPr>
          <p:cNvPr id="2050" name="Picture 2" descr="Image result for hypothe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0536" y="2055713"/>
            <a:ext cx="6130925" cy="46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232380"/>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3" y="447186"/>
            <a:ext cx="5721429" cy="970450"/>
          </a:xfrm>
        </p:spPr>
        <p:txBody>
          <a:bodyPr/>
          <a:lstStyle/>
          <a:p>
            <a:r>
              <a:rPr lang="en-IE" dirty="0"/>
              <a:t>What we predicted…</a:t>
            </a:r>
          </a:p>
        </p:txBody>
      </p:sp>
      <p:sp>
        <p:nvSpPr>
          <p:cNvPr id="3" name="Content Placeholder 2"/>
          <p:cNvSpPr>
            <a:spLocks noGrp="1"/>
          </p:cNvSpPr>
          <p:nvPr>
            <p:ph idx="1"/>
          </p:nvPr>
        </p:nvSpPr>
        <p:spPr/>
        <p:txBody>
          <a:bodyPr/>
          <a:lstStyle/>
          <a:p>
            <a:endParaRPr lang="en-IE"/>
          </a:p>
        </p:txBody>
      </p:sp>
      <p:pic>
        <p:nvPicPr>
          <p:cNvPr id="5" name="Picture 4"/>
          <p:cNvPicPr>
            <a:picLocks noChangeAspect="1"/>
          </p:cNvPicPr>
          <p:nvPr/>
        </p:nvPicPr>
        <p:blipFill rotWithShape="1">
          <a:blip r:embed="rId3"/>
          <a:srcRect l="840" t="982" r="4258"/>
          <a:stretch/>
        </p:blipFill>
        <p:spPr>
          <a:xfrm>
            <a:off x="242392" y="110235"/>
            <a:ext cx="1654893" cy="1644353"/>
          </a:xfrm>
          <a:prstGeom prst="ellipse">
            <a:avLst/>
          </a:prstGeom>
        </p:spPr>
      </p:pic>
      <p:pic>
        <p:nvPicPr>
          <p:cNvPr id="2050" name="Picture 2" descr="Image result for hypothe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0536" y="2055713"/>
            <a:ext cx="6130925" cy="46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215895"/>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237" y="532763"/>
            <a:ext cx="4873523" cy="970450"/>
          </a:xfrm>
        </p:spPr>
        <p:txBody>
          <a:bodyPr/>
          <a:lstStyle/>
          <a:p>
            <a:pPr algn="ctr"/>
            <a:r>
              <a:rPr lang="en-IE" dirty="0"/>
              <a:t>What we did…</a:t>
            </a:r>
          </a:p>
        </p:txBody>
      </p:sp>
      <p:sp>
        <p:nvSpPr>
          <p:cNvPr id="3" name="Content Placeholder 2"/>
          <p:cNvSpPr>
            <a:spLocks noGrp="1"/>
          </p:cNvSpPr>
          <p:nvPr>
            <p:ph idx="1"/>
          </p:nvPr>
        </p:nvSpPr>
        <p:spPr>
          <a:xfrm>
            <a:off x="818712" y="2222287"/>
            <a:ext cx="7171402" cy="4488756"/>
          </a:xfrm>
        </p:spPr>
        <p:txBody>
          <a:bodyPr>
            <a:normAutofit/>
          </a:bodyPr>
          <a:lstStyle/>
          <a:p>
            <a:r>
              <a:rPr lang="en-IE" sz="2000" dirty="0"/>
              <a:t>51 adult clients who were actively engaged with primary or secondary mental health services within the Health Service Executive.</a:t>
            </a:r>
          </a:p>
          <a:p>
            <a:r>
              <a:rPr lang="en-IE" sz="2000" dirty="0"/>
              <a:t>Ages varied between 19 and 73 years (</a:t>
            </a:r>
            <a:r>
              <a:rPr lang="en-IE" sz="2000" i="1" dirty="0"/>
              <a:t>M </a:t>
            </a:r>
            <a:r>
              <a:rPr lang="en-IE" sz="2000" dirty="0"/>
              <a:t>= 42 years, </a:t>
            </a:r>
            <a:r>
              <a:rPr lang="en-IE" sz="2000" i="1" dirty="0"/>
              <a:t>SD</a:t>
            </a:r>
            <a:r>
              <a:rPr lang="en-IE" sz="2000" dirty="0"/>
              <a:t> = 13.32). 71% identified as female.</a:t>
            </a:r>
          </a:p>
          <a:p>
            <a:r>
              <a:rPr lang="en-IE" sz="2000" dirty="0"/>
              <a:t>Client presentations included anxiety (20%), depression (22%), comorbid anxiety and depression (31%), eating disorders (2%), substance abuse (6%), obsessive compulsive disorder (4%), mental health issues comorbid with a history of psychosis (4%) and mixed presentations (11%).</a:t>
            </a:r>
          </a:p>
        </p:txBody>
      </p:sp>
      <p:pic>
        <p:nvPicPr>
          <p:cNvPr id="5" name="Picture 4"/>
          <p:cNvPicPr>
            <a:picLocks noChangeAspect="1"/>
          </p:cNvPicPr>
          <p:nvPr/>
        </p:nvPicPr>
        <p:blipFill rotWithShape="1">
          <a:blip r:embed="rId3"/>
          <a:srcRect l="840" t="982" r="4258"/>
          <a:stretch/>
        </p:blipFill>
        <p:spPr>
          <a:xfrm>
            <a:off x="242392" y="110235"/>
            <a:ext cx="1654893" cy="1644353"/>
          </a:xfrm>
          <a:prstGeom prst="ellipse">
            <a:avLst/>
          </a:prstGeom>
        </p:spPr>
      </p:pic>
      <p:pic>
        <p:nvPicPr>
          <p:cNvPr id="3076" name="Picture 4" descr="Image result for mental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0114" y="2222287"/>
            <a:ext cx="3556364" cy="39515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26793482"/>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237" y="532763"/>
            <a:ext cx="4873523" cy="970450"/>
          </a:xfrm>
        </p:spPr>
        <p:txBody>
          <a:bodyPr/>
          <a:lstStyle/>
          <a:p>
            <a:pPr algn="ctr"/>
            <a:r>
              <a:rPr lang="en-IE" dirty="0"/>
              <a:t>What we did…</a:t>
            </a:r>
          </a:p>
        </p:txBody>
      </p:sp>
      <p:pic>
        <p:nvPicPr>
          <p:cNvPr id="5" name="Picture 4"/>
          <p:cNvPicPr>
            <a:picLocks noChangeAspect="1"/>
          </p:cNvPicPr>
          <p:nvPr/>
        </p:nvPicPr>
        <p:blipFill rotWithShape="1">
          <a:blip r:embed="rId3"/>
          <a:srcRect l="840" t="982" r="4258"/>
          <a:stretch/>
        </p:blipFill>
        <p:spPr>
          <a:xfrm>
            <a:off x="242392" y="110235"/>
            <a:ext cx="1654893" cy="1644353"/>
          </a:xfrm>
          <a:prstGeom prst="ellipse">
            <a:avLst/>
          </a:prstGeom>
        </p:spPr>
      </p:pic>
      <p:pic>
        <p:nvPicPr>
          <p:cNvPr id="8" name="Picture 7"/>
          <p:cNvPicPr>
            <a:picLocks noChangeAspect="1"/>
          </p:cNvPicPr>
          <p:nvPr/>
        </p:nvPicPr>
        <p:blipFill rotWithShape="1">
          <a:blip r:embed="rId3"/>
          <a:srcRect l="840" t="982" r="4258"/>
          <a:stretch/>
        </p:blipFill>
        <p:spPr>
          <a:xfrm>
            <a:off x="6627575" y="2347401"/>
            <a:ext cx="3810370" cy="3786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80"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285" y="2347401"/>
            <a:ext cx="2970145" cy="3786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8930873"/>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3013" y="447186"/>
            <a:ext cx="6145971" cy="970450"/>
          </a:xfrm>
        </p:spPr>
        <p:txBody>
          <a:bodyPr/>
          <a:lstStyle/>
          <a:p>
            <a:pPr algn="ctr"/>
            <a:r>
              <a:rPr lang="en-IE" dirty="0"/>
              <a:t>What we found…</a:t>
            </a:r>
          </a:p>
        </p:txBody>
      </p:sp>
      <p:sp>
        <p:nvSpPr>
          <p:cNvPr id="3" name="Content Placeholder 2"/>
          <p:cNvSpPr>
            <a:spLocks noGrp="1"/>
          </p:cNvSpPr>
          <p:nvPr>
            <p:ph idx="1"/>
          </p:nvPr>
        </p:nvSpPr>
        <p:spPr>
          <a:xfrm>
            <a:off x="818711" y="2222287"/>
            <a:ext cx="5822721" cy="4254525"/>
          </a:xfrm>
        </p:spPr>
        <p:txBody>
          <a:bodyPr>
            <a:normAutofit/>
          </a:bodyPr>
          <a:lstStyle/>
          <a:p>
            <a:r>
              <a:rPr lang="en-IE" sz="2000" dirty="0"/>
              <a:t>Construct validity was supported, with seven out of nine hypotheses demonstrating correlations in the expected directions. </a:t>
            </a:r>
          </a:p>
          <a:p>
            <a:r>
              <a:rPr lang="en-IE" sz="2000" dirty="0"/>
              <a:t>Results partially supported the discriminant validity of the Values Wheel.</a:t>
            </a:r>
            <a:endParaRPr lang="en-IE" dirty="0"/>
          </a:p>
          <a:p>
            <a:r>
              <a:rPr lang="en-IE" sz="2000" dirty="0"/>
              <a:t>Evidence was found for both the convergent and incremental validity of the Values Wheel. </a:t>
            </a:r>
          </a:p>
        </p:txBody>
      </p:sp>
      <p:pic>
        <p:nvPicPr>
          <p:cNvPr id="5" name="Picture 4"/>
          <p:cNvPicPr>
            <a:picLocks noChangeAspect="1"/>
          </p:cNvPicPr>
          <p:nvPr/>
        </p:nvPicPr>
        <p:blipFill rotWithShape="1">
          <a:blip r:embed="rId3"/>
          <a:srcRect l="840" t="982" r="4258"/>
          <a:stretch/>
        </p:blipFill>
        <p:spPr>
          <a:xfrm>
            <a:off x="242392" y="110235"/>
            <a:ext cx="1654893" cy="1644353"/>
          </a:xfrm>
          <a:prstGeom prst="ellipse">
            <a:avLst/>
          </a:prstGeom>
        </p:spPr>
      </p:pic>
      <p:pic>
        <p:nvPicPr>
          <p:cNvPr id="10242" name="Picture 2" descr="Image result for results are in"/>
          <p:cNvPicPr>
            <a:picLocks noChangeAspect="1" noChangeArrowheads="1"/>
          </p:cNvPicPr>
          <p:nvPr/>
        </p:nvPicPr>
        <p:blipFill rotWithShape="1">
          <a:blip r:embed="rId4">
            <a:extLst>
              <a:ext uri="{28A0092B-C50C-407E-A947-70E740481C1C}">
                <a14:useLocalDpi xmlns:a14="http://schemas.microsoft.com/office/drawing/2010/main" val="0"/>
              </a:ext>
            </a:extLst>
          </a:blip>
          <a:srcRect l="3828" t="1" r="13433" b="2035"/>
          <a:stretch/>
        </p:blipFill>
        <p:spPr bwMode="auto">
          <a:xfrm>
            <a:off x="6849979" y="2735179"/>
            <a:ext cx="4957010" cy="279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961332"/>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2" y="447186"/>
            <a:ext cx="5541814" cy="970450"/>
          </a:xfrm>
        </p:spPr>
        <p:txBody>
          <a:bodyPr/>
          <a:lstStyle/>
          <a:p>
            <a:pPr algn="ctr"/>
            <a:r>
              <a:rPr lang="en-IE" dirty="0"/>
              <a:t>What we found…</a:t>
            </a:r>
          </a:p>
        </p:txBody>
      </p:sp>
      <p:sp>
        <p:nvSpPr>
          <p:cNvPr id="3" name="Content Placeholder 2"/>
          <p:cNvSpPr>
            <a:spLocks noGrp="1"/>
          </p:cNvSpPr>
          <p:nvPr>
            <p:ph idx="1"/>
          </p:nvPr>
        </p:nvSpPr>
        <p:spPr>
          <a:xfrm>
            <a:off x="818712" y="2222287"/>
            <a:ext cx="4587477" cy="3636511"/>
          </a:xfrm>
        </p:spPr>
        <p:txBody>
          <a:bodyPr/>
          <a:lstStyle/>
          <a:p>
            <a:endParaRPr lang="en-IE"/>
          </a:p>
        </p:txBody>
      </p:sp>
      <p:pic>
        <p:nvPicPr>
          <p:cNvPr id="5" name="Picture 4"/>
          <p:cNvPicPr>
            <a:picLocks noChangeAspect="1"/>
          </p:cNvPicPr>
          <p:nvPr/>
        </p:nvPicPr>
        <p:blipFill rotWithShape="1">
          <a:blip r:embed="rId3"/>
          <a:srcRect l="840" t="982" r="4258"/>
          <a:stretch/>
        </p:blipFill>
        <p:spPr>
          <a:xfrm>
            <a:off x="242392" y="110235"/>
            <a:ext cx="1654893" cy="1644353"/>
          </a:xfrm>
          <a:prstGeom prst="ellipse">
            <a:avLst/>
          </a:prstGeom>
        </p:spPr>
      </p:pic>
      <p:pic>
        <p:nvPicPr>
          <p:cNvPr id="6" name="Picture 5"/>
          <p:cNvPicPr>
            <a:picLocks noChangeAspect="1"/>
          </p:cNvPicPr>
          <p:nvPr/>
        </p:nvPicPr>
        <p:blipFill rotWithShape="1">
          <a:blip r:embed="rId4"/>
          <a:srcRect t="5971" r="1259"/>
          <a:stretch/>
        </p:blipFill>
        <p:spPr>
          <a:xfrm>
            <a:off x="6453521" y="2064434"/>
            <a:ext cx="4826770" cy="4435200"/>
          </a:xfrm>
          <a:prstGeom prst="rect">
            <a:avLst/>
          </a:prstGeom>
        </p:spPr>
      </p:pic>
      <p:pic>
        <p:nvPicPr>
          <p:cNvPr id="7" name="Picture 6"/>
          <p:cNvPicPr>
            <a:picLocks noChangeAspect="1"/>
          </p:cNvPicPr>
          <p:nvPr/>
        </p:nvPicPr>
        <p:blipFill rotWithShape="1">
          <a:blip r:embed="rId5"/>
          <a:srcRect t="5545" r="784"/>
          <a:stretch/>
        </p:blipFill>
        <p:spPr>
          <a:xfrm>
            <a:off x="818712" y="2064434"/>
            <a:ext cx="4668914" cy="4435556"/>
          </a:xfrm>
          <a:prstGeom prst="rect">
            <a:avLst/>
          </a:prstGeom>
        </p:spPr>
      </p:pic>
    </p:spTree>
    <p:extLst>
      <p:ext uri="{BB962C8B-B14F-4D97-AF65-F5344CB8AC3E}">
        <p14:creationId xmlns:p14="http://schemas.microsoft.com/office/powerpoint/2010/main" val="667485419"/>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434" y="447186"/>
            <a:ext cx="3321129" cy="970450"/>
          </a:xfrm>
        </p:spPr>
        <p:txBody>
          <a:bodyPr/>
          <a:lstStyle/>
          <a:p>
            <a:pPr algn="ctr"/>
            <a:r>
              <a:rPr lang="en-IE" dirty="0"/>
              <a:t>Limitations</a:t>
            </a:r>
          </a:p>
        </p:txBody>
      </p:sp>
      <p:pic>
        <p:nvPicPr>
          <p:cNvPr id="5" name="Picture 4"/>
          <p:cNvPicPr>
            <a:picLocks noChangeAspect="1"/>
          </p:cNvPicPr>
          <p:nvPr/>
        </p:nvPicPr>
        <p:blipFill rotWithShape="1">
          <a:blip r:embed="rId3"/>
          <a:srcRect l="840" t="982" r="4258"/>
          <a:stretch/>
        </p:blipFill>
        <p:spPr>
          <a:xfrm>
            <a:off x="242392" y="110235"/>
            <a:ext cx="1654893" cy="1644353"/>
          </a:xfrm>
          <a:prstGeom prst="ellipse">
            <a:avLst/>
          </a:prstGeom>
        </p:spPr>
      </p:pic>
      <p:pic>
        <p:nvPicPr>
          <p:cNvPr id="7170" name="Picture 2" descr="Image result for sample 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447" y="2498270"/>
            <a:ext cx="4989788" cy="316774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sample siz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2755" y="2498270"/>
            <a:ext cx="5538011" cy="316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471494"/>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5527" y="532763"/>
            <a:ext cx="5100943" cy="970450"/>
          </a:xfrm>
        </p:spPr>
        <p:txBody>
          <a:bodyPr/>
          <a:lstStyle/>
          <a:p>
            <a:pPr algn="ctr"/>
            <a:r>
              <a:rPr lang="en-IE" dirty="0"/>
              <a:t>Considerations</a:t>
            </a:r>
          </a:p>
        </p:txBody>
      </p:sp>
      <p:pic>
        <p:nvPicPr>
          <p:cNvPr id="5" name="Picture 4"/>
          <p:cNvPicPr>
            <a:picLocks noChangeAspect="1"/>
          </p:cNvPicPr>
          <p:nvPr/>
        </p:nvPicPr>
        <p:blipFill rotWithShape="1">
          <a:blip r:embed="rId3"/>
          <a:srcRect l="840" t="982" r="4258"/>
          <a:stretch/>
        </p:blipFill>
        <p:spPr>
          <a:xfrm>
            <a:off x="242392" y="110235"/>
            <a:ext cx="1654893" cy="1644353"/>
          </a:xfrm>
          <a:prstGeom prst="ellipse">
            <a:avLst/>
          </a:prstGeom>
        </p:spPr>
      </p:pic>
      <p:pic>
        <p:nvPicPr>
          <p:cNvPr id="6" name="Picture 5"/>
          <p:cNvPicPr/>
          <p:nvPr/>
        </p:nvPicPr>
        <p:blipFill rotWithShape="1">
          <a:blip r:embed="rId4">
            <a:extLst>
              <a:ext uri="{28A0092B-C50C-407E-A947-70E740481C1C}">
                <a14:useLocalDpi xmlns:a14="http://schemas.microsoft.com/office/drawing/2010/main" val="0"/>
              </a:ext>
            </a:extLst>
          </a:blip>
          <a:srcRect b="3428"/>
          <a:stretch/>
        </p:blipFill>
        <p:spPr bwMode="auto">
          <a:xfrm>
            <a:off x="5942221" y="2331198"/>
            <a:ext cx="5660371" cy="3527599"/>
          </a:xfrm>
          <a:prstGeom prst="rect">
            <a:avLst/>
          </a:prstGeom>
          <a:noFill/>
          <a:ln>
            <a:noFill/>
          </a:ln>
          <a:extLst>
            <a:ext uri="{53640926-AAD7-44D8-BBD7-CCE9431645EC}">
              <a14:shadowObscured xmlns:a14="http://schemas.microsoft.com/office/drawing/2010/main"/>
            </a:ext>
          </a:extLst>
        </p:spPr>
      </p:pic>
      <p:pic>
        <p:nvPicPr>
          <p:cNvPr id="7"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406" y="2331199"/>
            <a:ext cx="5233825" cy="352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90502"/>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531" y="397005"/>
            <a:ext cx="3865031" cy="970450"/>
          </a:xfrm>
        </p:spPr>
        <p:txBody>
          <a:bodyPr/>
          <a:lstStyle/>
          <a:p>
            <a:pPr algn="ctr"/>
            <a:r>
              <a:rPr lang="en-IE" dirty="0"/>
              <a:t>Why bother?</a:t>
            </a:r>
          </a:p>
        </p:txBody>
      </p:sp>
      <p:pic>
        <p:nvPicPr>
          <p:cNvPr id="5" name="Picture 10" descr="Image result for hexaflex"/>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78" t="-577" r="2513" b="2889"/>
          <a:stretch/>
        </p:blipFill>
        <p:spPr bwMode="auto">
          <a:xfrm>
            <a:off x="3412902" y="2119469"/>
            <a:ext cx="5052291" cy="44046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Oval 5"/>
          <p:cNvSpPr/>
          <p:nvPr/>
        </p:nvSpPr>
        <p:spPr>
          <a:xfrm>
            <a:off x="7018986" y="2653048"/>
            <a:ext cx="1446207" cy="14681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p:cNvPicPr>
            <a:picLocks noChangeAspect="1"/>
          </p:cNvPicPr>
          <p:nvPr/>
        </p:nvPicPr>
        <p:blipFill rotWithShape="1">
          <a:blip r:embed="rId4"/>
          <a:srcRect l="840" t="982" r="4258"/>
          <a:stretch/>
        </p:blipFill>
        <p:spPr>
          <a:xfrm>
            <a:off x="242392" y="110235"/>
            <a:ext cx="1654893" cy="1644353"/>
          </a:xfrm>
          <a:prstGeom prst="ellipse">
            <a:avLst/>
          </a:prstGeom>
        </p:spPr>
      </p:pic>
    </p:spTree>
    <p:extLst>
      <p:ext uri="{BB962C8B-B14F-4D97-AF65-F5344CB8AC3E}">
        <p14:creationId xmlns:p14="http://schemas.microsoft.com/office/powerpoint/2010/main" val="2896689842"/>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723" y="533491"/>
            <a:ext cx="8447808" cy="970450"/>
          </a:xfrm>
        </p:spPr>
        <p:txBody>
          <a:bodyPr/>
          <a:lstStyle/>
          <a:p>
            <a:pPr algn="ctr"/>
            <a:r>
              <a:rPr lang="en-IE" dirty="0"/>
              <a:t>So what does all of this suggest?</a:t>
            </a:r>
          </a:p>
        </p:txBody>
      </p:sp>
      <p:sp>
        <p:nvSpPr>
          <p:cNvPr id="3" name="Content Placeholder 2"/>
          <p:cNvSpPr>
            <a:spLocks noGrp="1"/>
          </p:cNvSpPr>
          <p:nvPr>
            <p:ph idx="1"/>
          </p:nvPr>
        </p:nvSpPr>
        <p:spPr>
          <a:xfrm>
            <a:off x="6472650" y="1652350"/>
            <a:ext cx="4821281" cy="1339748"/>
          </a:xfrm>
        </p:spPr>
        <p:txBody>
          <a:bodyPr>
            <a:normAutofit/>
          </a:bodyPr>
          <a:lstStyle/>
          <a:p>
            <a:pPr marL="0" indent="0">
              <a:buNone/>
            </a:pPr>
            <a:endParaRPr lang="en-IE" sz="2400" dirty="0"/>
          </a:p>
          <a:p>
            <a:r>
              <a:rPr lang="en-IE" sz="2800" dirty="0"/>
              <a:t> Discriminant Validity …</a:t>
            </a:r>
          </a:p>
        </p:txBody>
      </p:sp>
      <p:pic>
        <p:nvPicPr>
          <p:cNvPr id="5" name="Picture 4"/>
          <p:cNvPicPr>
            <a:picLocks noChangeAspect="1"/>
          </p:cNvPicPr>
          <p:nvPr/>
        </p:nvPicPr>
        <p:blipFill rotWithShape="1">
          <a:blip r:embed="rId3"/>
          <a:srcRect l="840" t="982" r="4258"/>
          <a:stretch/>
        </p:blipFill>
        <p:spPr>
          <a:xfrm>
            <a:off x="242392" y="110235"/>
            <a:ext cx="1654893" cy="1644353"/>
          </a:xfrm>
          <a:prstGeom prst="ellipse">
            <a:avLst/>
          </a:prstGeom>
        </p:spPr>
      </p:pic>
      <p:pic>
        <p:nvPicPr>
          <p:cNvPr id="4102" name="Picture 6" descr="Image result for not sure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038" y="3140507"/>
            <a:ext cx="2804504" cy="2438295"/>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2279119" y="5157353"/>
            <a:ext cx="3629743" cy="1969285"/>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IE" sz="2800" dirty="0"/>
              <a:t> Reliability …</a:t>
            </a:r>
          </a:p>
        </p:txBody>
      </p:sp>
      <p:sp>
        <p:nvSpPr>
          <p:cNvPr id="17" name="Content Placeholder 2"/>
          <p:cNvSpPr txBox="1">
            <a:spLocks/>
          </p:cNvSpPr>
          <p:nvPr/>
        </p:nvSpPr>
        <p:spPr>
          <a:xfrm>
            <a:off x="242392" y="1852358"/>
            <a:ext cx="5397390" cy="197496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IE" sz="2800" dirty="0"/>
              <a:t> Construct, Convergent and Incremental Validity ...</a:t>
            </a:r>
          </a:p>
        </p:txBody>
      </p:sp>
      <p:pic>
        <p:nvPicPr>
          <p:cNvPr id="4118" name="Picture 22" descr="Image result for shrug cartoon"/>
          <p:cNvPicPr>
            <a:picLocks noChangeAspect="1" noChangeArrowheads="1"/>
          </p:cNvPicPr>
          <p:nvPr/>
        </p:nvPicPr>
        <p:blipFill rotWithShape="1">
          <a:blip r:embed="rId5">
            <a:extLst>
              <a:ext uri="{28A0092B-C50C-407E-A947-70E740481C1C}">
                <a14:useLocalDpi xmlns:a14="http://schemas.microsoft.com/office/drawing/2010/main" val="0"/>
              </a:ext>
            </a:extLst>
          </a:blip>
          <a:srcRect l="27248" t="35314" r="15838"/>
          <a:stretch/>
        </p:blipFill>
        <p:spPr bwMode="auto">
          <a:xfrm>
            <a:off x="5192777" y="4867963"/>
            <a:ext cx="1340160" cy="1523153"/>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Image result for thumbs u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838" y="3192616"/>
            <a:ext cx="2902908" cy="184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504814"/>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6002" y="397005"/>
            <a:ext cx="3646090" cy="970450"/>
          </a:xfrm>
        </p:spPr>
        <p:txBody>
          <a:bodyPr/>
          <a:lstStyle/>
          <a:p>
            <a:pPr algn="ctr"/>
            <a:r>
              <a:rPr lang="en-IE" dirty="0"/>
              <a:t>Why bother?</a:t>
            </a:r>
          </a:p>
        </p:txBody>
      </p:sp>
      <p:pic>
        <p:nvPicPr>
          <p:cNvPr id="5" name="Picture 10" descr="Image result for hexaflex"/>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78" t="-577" r="2513" b="2889"/>
          <a:stretch/>
        </p:blipFill>
        <p:spPr bwMode="auto">
          <a:xfrm>
            <a:off x="3412902" y="2119469"/>
            <a:ext cx="5052291" cy="44046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Oval 5"/>
          <p:cNvSpPr/>
          <p:nvPr/>
        </p:nvSpPr>
        <p:spPr>
          <a:xfrm>
            <a:off x="7018986" y="2653048"/>
            <a:ext cx="1446207" cy="14681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p:cNvPicPr>
            <a:picLocks noChangeAspect="1"/>
          </p:cNvPicPr>
          <p:nvPr/>
        </p:nvPicPr>
        <p:blipFill rotWithShape="1">
          <a:blip r:embed="rId4"/>
          <a:srcRect l="840" t="982" r="4258"/>
          <a:stretch/>
        </p:blipFill>
        <p:spPr>
          <a:xfrm>
            <a:off x="242392" y="110235"/>
            <a:ext cx="1654893" cy="1644353"/>
          </a:xfrm>
          <a:prstGeom prst="ellipse">
            <a:avLst/>
          </a:prstGeom>
        </p:spPr>
      </p:pic>
    </p:spTree>
    <p:extLst>
      <p:ext uri="{BB962C8B-B14F-4D97-AF65-F5344CB8AC3E}">
        <p14:creationId xmlns:p14="http://schemas.microsoft.com/office/powerpoint/2010/main" val="708618974"/>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val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312" y="2017483"/>
            <a:ext cx="6638643" cy="458481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045686" y="447187"/>
            <a:ext cx="2100625"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E" dirty="0"/>
              <a:t>Values</a:t>
            </a:r>
          </a:p>
        </p:txBody>
      </p:sp>
      <p:pic>
        <p:nvPicPr>
          <p:cNvPr id="7" name="Picture 6"/>
          <p:cNvPicPr>
            <a:picLocks noChangeAspect="1"/>
          </p:cNvPicPr>
          <p:nvPr/>
        </p:nvPicPr>
        <p:blipFill rotWithShape="1">
          <a:blip r:embed="rId4"/>
          <a:srcRect l="840" t="982" r="4258"/>
          <a:stretch/>
        </p:blipFill>
        <p:spPr>
          <a:xfrm>
            <a:off x="242392" y="110235"/>
            <a:ext cx="1654893" cy="1644353"/>
          </a:xfrm>
          <a:prstGeom prst="ellipse">
            <a:avLst/>
          </a:prstGeom>
        </p:spPr>
      </p:pic>
    </p:spTree>
    <p:extLst>
      <p:ext uri="{BB962C8B-B14F-4D97-AF65-F5344CB8AC3E}">
        <p14:creationId xmlns:p14="http://schemas.microsoft.com/office/powerpoint/2010/main" val="2207890875"/>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a:srcRect l="840" t="982" r="4258"/>
          <a:stretch/>
        </p:blipFill>
        <p:spPr>
          <a:xfrm>
            <a:off x="242392" y="110235"/>
            <a:ext cx="1654893" cy="1644353"/>
          </a:xfrm>
          <a:prstGeom prst="ellipse">
            <a:avLst/>
          </a:prstGeom>
        </p:spPr>
      </p:pic>
      <p:pic>
        <p:nvPicPr>
          <p:cNvPr id="17" name="Picture 16"/>
          <p:cNvPicPr>
            <a:picLocks noChangeAspect="1"/>
          </p:cNvPicPr>
          <p:nvPr/>
        </p:nvPicPr>
        <p:blipFill>
          <a:blip r:embed="rId4"/>
          <a:stretch>
            <a:fillRect/>
          </a:stretch>
        </p:blipFill>
        <p:spPr>
          <a:xfrm rot="21169932">
            <a:off x="8767229" y="4024400"/>
            <a:ext cx="3299983" cy="569953"/>
          </a:xfrm>
          <a:prstGeom prst="rect">
            <a:avLst/>
          </a:prstGeom>
        </p:spPr>
      </p:pic>
      <p:pic>
        <p:nvPicPr>
          <p:cNvPr id="13" name="Picture 12"/>
          <p:cNvPicPr>
            <a:picLocks noChangeAspect="1"/>
          </p:cNvPicPr>
          <p:nvPr/>
        </p:nvPicPr>
        <p:blipFill>
          <a:blip r:embed="rId5"/>
          <a:stretch>
            <a:fillRect/>
          </a:stretch>
        </p:blipFill>
        <p:spPr>
          <a:xfrm>
            <a:off x="5034884" y="1188490"/>
            <a:ext cx="3163350" cy="1165080"/>
          </a:xfrm>
          <a:prstGeom prst="rect">
            <a:avLst/>
          </a:prstGeom>
        </p:spPr>
      </p:pic>
      <p:pic>
        <p:nvPicPr>
          <p:cNvPr id="11" name="Picture 10"/>
          <p:cNvPicPr>
            <a:picLocks noChangeAspect="1"/>
          </p:cNvPicPr>
          <p:nvPr/>
        </p:nvPicPr>
        <p:blipFill>
          <a:blip r:embed="rId6"/>
          <a:stretch>
            <a:fillRect/>
          </a:stretch>
        </p:blipFill>
        <p:spPr>
          <a:xfrm rot="292191">
            <a:off x="8394886" y="1684994"/>
            <a:ext cx="3754733" cy="1443235"/>
          </a:xfrm>
          <a:prstGeom prst="rect">
            <a:avLst/>
          </a:prstGeom>
        </p:spPr>
      </p:pic>
      <p:pic>
        <p:nvPicPr>
          <p:cNvPr id="9" name="Picture 8"/>
          <p:cNvPicPr>
            <a:picLocks noChangeAspect="1"/>
          </p:cNvPicPr>
          <p:nvPr/>
        </p:nvPicPr>
        <p:blipFill>
          <a:blip r:embed="rId7"/>
          <a:stretch>
            <a:fillRect/>
          </a:stretch>
        </p:blipFill>
        <p:spPr>
          <a:xfrm rot="21301129">
            <a:off x="156437" y="5012046"/>
            <a:ext cx="4965580" cy="753417"/>
          </a:xfrm>
          <a:prstGeom prst="rect">
            <a:avLst/>
          </a:prstGeom>
        </p:spPr>
      </p:pic>
      <p:pic>
        <p:nvPicPr>
          <p:cNvPr id="10" name="Picture 9"/>
          <p:cNvPicPr>
            <a:picLocks noChangeAspect="1"/>
          </p:cNvPicPr>
          <p:nvPr/>
        </p:nvPicPr>
        <p:blipFill>
          <a:blip r:embed="rId8"/>
          <a:stretch>
            <a:fillRect/>
          </a:stretch>
        </p:blipFill>
        <p:spPr>
          <a:xfrm rot="21216208">
            <a:off x="493224" y="1474181"/>
            <a:ext cx="4362919" cy="1043624"/>
          </a:xfrm>
          <a:prstGeom prst="rect">
            <a:avLst/>
          </a:prstGeom>
        </p:spPr>
      </p:pic>
      <p:pic>
        <p:nvPicPr>
          <p:cNvPr id="7" name="Picture 6"/>
          <p:cNvPicPr>
            <a:picLocks noChangeAspect="1"/>
          </p:cNvPicPr>
          <p:nvPr/>
        </p:nvPicPr>
        <p:blipFill>
          <a:blip r:embed="rId9"/>
          <a:stretch>
            <a:fillRect/>
          </a:stretch>
        </p:blipFill>
        <p:spPr>
          <a:xfrm rot="445761">
            <a:off x="7297743" y="4616243"/>
            <a:ext cx="4734570" cy="1836560"/>
          </a:xfrm>
          <a:prstGeom prst="roundRect">
            <a:avLst/>
          </a:prstGeom>
        </p:spPr>
      </p:pic>
      <p:pic>
        <p:nvPicPr>
          <p:cNvPr id="8" name="Picture 7"/>
          <p:cNvPicPr>
            <a:picLocks noChangeAspect="1"/>
          </p:cNvPicPr>
          <p:nvPr/>
        </p:nvPicPr>
        <p:blipFill>
          <a:blip r:embed="rId10"/>
          <a:stretch>
            <a:fillRect/>
          </a:stretch>
        </p:blipFill>
        <p:spPr>
          <a:xfrm rot="373342">
            <a:off x="3925948" y="4090991"/>
            <a:ext cx="3609868" cy="900575"/>
          </a:xfrm>
          <a:prstGeom prst="rect">
            <a:avLst/>
          </a:prstGeom>
        </p:spPr>
      </p:pic>
      <p:pic>
        <p:nvPicPr>
          <p:cNvPr id="12" name="Picture 11"/>
          <p:cNvPicPr>
            <a:picLocks noChangeAspect="1"/>
          </p:cNvPicPr>
          <p:nvPr/>
        </p:nvPicPr>
        <p:blipFill>
          <a:blip r:embed="rId11"/>
          <a:stretch>
            <a:fillRect/>
          </a:stretch>
        </p:blipFill>
        <p:spPr>
          <a:xfrm rot="175437">
            <a:off x="102769" y="4482556"/>
            <a:ext cx="4641734" cy="524719"/>
          </a:xfrm>
          <a:prstGeom prst="rect">
            <a:avLst/>
          </a:prstGeom>
        </p:spPr>
      </p:pic>
      <p:pic>
        <p:nvPicPr>
          <p:cNvPr id="5" name="Picture 4"/>
          <p:cNvPicPr>
            <a:picLocks noChangeAspect="1"/>
          </p:cNvPicPr>
          <p:nvPr/>
        </p:nvPicPr>
        <p:blipFill>
          <a:blip r:embed="rId12"/>
          <a:stretch>
            <a:fillRect/>
          </a:stretch>
        </p:blipFill>
        <p:spPr>
          <a:xfrm>
            <a:off x="133104" y="2622609"/>
            <a:ext cx="5548323" cy="759938"/>
          </a:xfrm>
          <a:prstGeom prst="rect">
            <a:avLst/>
          </a:prstGeom>
        </p:spPr>
      </p:pic>
      <p:pic>
        <p:nvPicPr>
          <p:cNvPr id="15" name="Picture 14"/>
          <p:cNvPicPr>
            <a:picLocks noChangeAspect="1"/>
          </p:cNvPicPr>
          <p:nvPr/>
        </p:nvPicPr>
        <p:blipFill>
          <a:blip r:embed="rId13"/>
          <a:stretch>
            <a:fillRect/>
          </a:stretch>
        </p:blipFill>
        <p:spPr>
          <a:xfrm rot="20860013">
            <a:off x="383118" y="3500162"/>
            <a:ext cx="2341200" cy="718586"/>
          </a:xfrm>
          <a:prstGeom prst="flowChartAlternateProcess">
            <a:avLst/>
          </a:prstGeom>
        </p:spPr>
      </p:pic>
      <p:pic>
        <p:nvPicPr>
          <p:cNvPr id="19" name="Picture 18"/>
          <p:cNvPicPr>
            <a:picLocks noChangeAspect="1"/>
          </p:cNvPicPr>
          <p:nvPr/>
        </p:nvPicPr>
        <p:blipFill>
          <a:blip r:embed="rId14"/>
          <a:stretch>
            <a:fillRect/>
          </a:stretch>
        </p:blipFill>
        <p:spPr>
          <a:xfrm rot="344200">
            <a:off x="5951127" y="2497108"/>
            <a:ext cx="2163938" cy="1467718"/>
          </a:xfrm>
          <a:prstGeom prst="snip1Rect">
            <a:avLst>
              <a:gd name="adj" fmla="val 50000"/>
            </a:avLst>
          </a:prstGeom>
        </p:spPr>
      </p:pic>
      <p:pic>
        <p:nvPicPr>
          <p:cNvPr id="18" name="Picture 17"/>
          <p:cNvPicPr>
            <a:picLocks noChangeAspect="1"/>
          </p:cNvPicPr>
          <p:nvPr/>
        </p:nvPicPr>
        <p:blipFill>
          <a:blip r:embed="rId15"/>
          <a:stretch>
            <a:fillRect/>
          </a:stretch>
        </p:blipFill>
        <p:spPr>
          <a:xfrm>
            <a:off x="7198879" y="3278844"/>
            <a:ext cx="3593949" cy="867680"/>
          </a:xfrm>
          <a:prstGeom prst="rect">
            <a:avLst/>
          </a:prstGeom>
        </p:spPr>
      </p:pic>
      <p:pic>
        <p:nvPicPr>
          <p:cNvPr id="20" name="Picture 19"/>
          <p:cNvPicPr>
            <a:picLocks noChangeAspect="1"/>
          </p:cNvPicPr>
          <p:nvPr/>
        </p:nvPicPr>
        <p:blipFill>
          <a:blip r:embed="rId16"/>
          <a:stretch>
            <a:fillRect/>
          </a:stretch>
        </p:blipFill>
        <p:spPr>
          <a:xfrm>
            <a:off x="2845131" y="3189284"/>
            <a:ext cx="3250868" cy="785402"/>
          </a:xfrm>
          <a:prstGeom prst="snip2DiagRect">
            <a:avLst>
              <a:gd name="adj1" fmla="val 0"/>
              <a:gd name="adj2" fmla="val 50000"/>
            </a:avLst>
          </a:prstGeom>
        </p:spPr>
      </p:pic>
      <p:sp>
        <p:nvSpPr>
          <p:cNvPr id="21" name="Title 1"/>
          <p:cNvSpPr>
            <a:spLocks noGrp="1"/>
          </p:cNvSpPr>
          <p:nvPr>
            <p:ph type="title"/>
          </p:nvPr>
        </p:nvSpPr>
        <p:spPr>
          <a:xfrm>
            <a:off x="3756495" y="159449"/>
            <a:ext cx="4871428" cy="970450"/>
          </a:xfrm>
        </p:spPr>
        <p:txBody>
          <a:bodyPr/>
          <a:lstStyle/>
          <a:p>
            <a:pPr algn="ctr"/>
            <a:r>
              <a:rPr lang="en-IE" dirty="0"/>
              <a:t>Measuring Values</a:t>
            </a:r>
          </a:p>
        </p:txBody>
      </p:sp>
      <p:pic>
        <p:nvPicPr>
          <p:cNvPr id="14" name="Picture 13"/>
          <p:cNvPicPr>
            <a:picLocks noChangeAspect="1"/>
          </p:cNvPicPr>
          <p:nvPr/>
        </p:nvPicPr>
        <p:blipFill>
          <a:blip r:embed="rId17"/>
          <a:stretch>
            <a:fillRect/>
          </a:stretch>
        </p:blipFill>
        <p:spPr>
          <a:xfrm>
            <a:off x="3887776" y="5571087"/>
            <a:ext cx="4608867" cy="860744"/>
          </a:xfrm>
          <a:prstGeom prst="rect">
            <a:avLst/>
          </a:prstGeom>
        </p:spPr>
      </p:pic>
      <p:pic>
        <p:nvPicPr>
          <p:cNvPr id="6" name="Picture 5"/>
          <p:cNvPicPr>
            <a:picLocks noChangeAspect="1"/>
          </p:cNvPicPr>
          <p:nvPr/>
        </p:nvPicPr>
        <p:blipFill>
          <a:blip r:embed="rId18"/>
          <a:stretch>
            <a:fillRect/>
          </a:stretch>
        </p:blipFill>
        <p:spPr>
          <a:xfrm>
            <a:off x="253242" y="6000043"/>
            <a:ext cx="4378688" cy="668362"/>
          </a:xfrm>
          <a:prstGeom prst="rect">
            <a:avLst/>
          </a:prstGeom>
        </p:spPr>
      </p:pic>
    </p:spTree>
    <p:extLst>
      <p:ext uri="{BB962C8B-B14F-4D97-AF65-F5344CB8AC3E}">
        <p14:creationId xmlns:p14="http://schemas.microsoft.com/office/powerpoint/2010/main" val="650032850"/>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a:srcRect l="840" t="982" r="4258"/>
          <a:stretch/>
        </p:blipFill>
        <p:spPr>
          <a:xfrm>
            <a:off x="242392" y="110235"/>
            <a:ext cx="1654893" cy="1644353"/>
          </a:xfrm>
          <a:prstGeom prst="ellipse">
            <a:avLst/>
          </a:prstGeom>
        </p:spPr>
      </p:pic>
      <p:pic>
        <p:nvPicPr>
          <p:cNvPr id="17" name="Picture 16"/>
          <p:cNvPicPr>
            <a:picLocks noChangeAspect="1"/>
          </p:cNvPicPr>
          <p:nvPr/>
        </p:nvPicPr>
        <p:blipFill>
          <a:blip r:embed="rId4"/>
          <a:stretch>
            <a:fillRect/>
          </a:stretch>
        </p:blipFill>
        <p:spPr>
          <a:xfrm rot="21169932">
            <a:off x="8767229" y="4024400"/>
            <a:ext cx="3299983" cy="569953"/>
          </a:xfrm>
          <a:prstGeom prst="rect">
            <a:avLst/>
          </a:prstGeom>
        </p:spPr>
      </p:pic>
      <p:pic>
        <p:nvPicPr>
          <p:cNvPr id="13" name="Picture 12"/>
          <p:cNvPicPr>
            <a:picLocks noChangeAspect="1"/>
          </p:cNvPicPr>
          <p:nvPr/>
        </p:nvPicPr>
        <p:blipFill>
          <a:blip r:embed="rId5"/>
          <a:stretch>
            <a:fillRect/>
          </a:stretch>
        </p:blipFill>
        <p:spPr>
          <a:xfrm>
            <a:off x="5034884" y="1188490"/>
            <a:ext cx="3163350" cy="1165080"/>
          </a:xfrm>
          <a:prstGeom prst="rect">
            <a:avLst/>
          </a:prstGeom>
        </p:spPr>
      </p:pic>
      <p:pic>
        <p:nvPicPr>
          <p:cNvPr id="11" name="Picture 10"/>
          <p:cNvPicPr>
            <a:picLocks noChangeAspect="1"/>
          </p:cNvPicPr>
          <p:nvPr/>
        </p:nvPicPr>
        <p:blipFill>
          <a:blip r:embed="rId6"/>
          <a:stretch>
            <a:fillRect/>
          </a:stretch>
        </p:blipFill>
        <p:spPr>
          <a:xfrm rot="292191">
            <a:off x="8394886" y="1684994"/>
            <a:ext cx="3754733" cy="1443235"/>
          </a:xfrm>
          <a:prstGeom prst="rect">
            <a:avLst/>
          </a:prstGeom>
        </p:spPr>
      </p:pic>
      <p:pic>
        <p:nvPicPr>
          <p:cNvPr id="9" name="Picture 8"/>
          <p:cNvPicPr>
            <a:picLocks noChangeAspect="1"/>
          </p:cNvPicPr>
          <p:nvPr/>
        </p:nvPicPr>
        <p:blipFill>
          <a:blip r:embed="rId7"/>
          <a:stretch>
            <a:fillRect/>
          </a:stretch>
        </p:blipFill>
        <p:spPr>
          <a:xfrm rot="21301129">
            <a:off x="156437" y="5012046"/>
            <a:ext cx="4965580" cy="753417"/>
          </a:xfrm>
          <a:prstGeom prst="rect">
            <a:avLst/>
          </a:prstGeom>
        </p:spPr>
      </p:pic>
      <p:pic>
        <p:nvPicPr>
          <p:cNvPr id="10" name="Picture 9"/>
          <p:cNvPicPr>
            <a:picLocks noChangeAspect="1"/>
          </p:cNvPicPr>
          <p:nvPr/>
        </p:nvPicPr>
        <p:blipFill>
          <a:blip r:embed="rId8"/>
          <a:stretch>
            <a:fillRect/>
          </a:stretch>
        </p:blipFill>
        <p:spPr>
          <a:xfrm rot="21216208">
            <a:off x="493224" y="1474181"/>
            <a:ext cx="4362919" cy="1043624"/>
          </a:xfrm>
          <a:prstGeom prst="rect">
            <a:avLst/>
          </a:prstGeom>
        </p:spPr>
      </p:pic>
      <p:pic>
        <p:nvPicPr>
          <p:cNvPr id="7" name="Picture 6"/>
          <p:cNvPicPr>
            <a:picLocks noChangeAspect="1"/>
          </p:cNvPicPr>
          <p:nvPr/>
        </p:nvPicPr>
        <p:blipFill>
          <a:blip r:embed="rId9"/>
          <a:stretch>
            <a:fillRect/>
          </a:stretch>
        </p:blipFill>
        <p:spPr>
          <a:xfrm rot="445761">
            <a:off x="7297743" y="4616243"/>
            <a:ext cx="4734570" cy="1836560"/>
          </a:xfrm>
          <a:prstGeom prst="roundRect">
            <a:avLst/>
          </a:prstGeom>
        </p:spPr>
      </p:pic>
      <p:pic>
        <p:nvPicPr>
          <p:cNvPr id="8" name="Picture 7"/>
          <p:cNvPicPr>
            <a:picLocks noChangeAspect="1"/>
          </p:cNvPicPr>
          <p:nvPr/>
        </p:nvPicPr>
        <p:blipFill>
          <a:blip r:embed="rId10"/>
          <a:stretch>
            <a:fillRect/>
          </a:stretch>
        </p:blipFill>
        <p:spPr>
          <a:xfrm rot="373342">
            <a:off x="3925948" y="4090991"/>
            <a:ext cx="3609868" cy="900575"/>
          </a:xfrm>
          <a:prstGeom prst="rect">
            <a:avLst/>
          </a:prstGeom>
        </p:spPr>
      </p:pic>
      <p:pic>
        <p:nvPicPr>
          <p:cNvPr id="12" name="Picture 11"/>
          <p:cNvPicPr>
            <a:picLocks noChangeAspect="1"/>
          </p:cNvPicPr>
          <p:nvPr/>
        </p:nvPicPr>
        <p:blipFill>
          <a:blip r:embed="rId11"/>
          <a:stretch>
            <a:fillRect/>
          </a:stretch>
        </p:blipFill>
        <p:spPr>
          <a:xfrm rot="175437">
            <a:off x="102769" y="4482556"/>
            <a:ext cx="4641734" cy="524719"/>
          </a:xfrm>
          <a:prstGeom prst="rect">
            <a:avLst/>
          </a:prstGeom>
        </p:spPr>
      </p:pic>
      <p:pic>
        <p:nvPicPr>
          <p:cNvPr id="5" name="Picture 4"/>
          <p:cNvPicPr>
            <a:picLocks noChangeAspect="1"/>
          </p:cNvPicPr>
          <p:nvPr/>
        </p:nvPicPr>
        <p:blipFill>
          <a:blip r:embed="rId12"/>
          <a:stretch>
            <a:fillRect/>
          </a:stretch>
        </p:blipFill>
        <p:spPr>
          <a:xfrm>
            <a:off x="133104" y="2622609"/>
            <a:ext cx="5548323" cy="759938"/>
          </a:xfrm>
          <a:prstGeom prst="rect">
            <a:avLst/>
          </a:prstGeom>
        </p:spPr>
      </p:pic>
      <p:pic>
        <p:nvPicPr>
          <p:cNvPr id="15" name="Picture 14"/>
          <p:cNvPicPr>
            <a:picLocks noChangeAspect="1"/>
          </p:cNvPicPr>
          <p:nvPr/>
        </p:nvPicPr>
        <p:blipFill>
          <a:blip r:embed="rId13"/>
          <a:stretch>
            <a:fillRect/>
          </a:stretch>
        </p:blipFill>
        <p:spPr>
          <a:xfrm rot="20860013">
            <a:off x="383118" y="3500162"/>
            <a:ext cx="2341200" cy="718586"/>
          </a:xfrm>
          <a:prstGeom prst="flowChartAlternateProcess">
            <a:avLst/>
          </a:prstGeom>
        </p:spPr>
      </p:pic>
      <p:pic>
        <p:nvPicPr>
          <p:cNvPr id="19" name="Picture 18"/>
          <p:cNvPicPr>
            <a:picLocks noChangeAspect="1"/>
          </p:cNvPicPr>
          <p:nvPr/>
        </p:nvPicPr>
        <p:blipFill>
          <a:blip r:embed="rId14"/>
          <a:stretch>
            <a:fillRect/>
          </a:stretch>
        </p:blipFill>
        <p:spPr>
          <a:xfrm rot="344200">
            <a:off x="5951127" y="2497108"/>
            <a:ext cx="2163938" cy="1467718"/>
          </a:xfrm>
          <a:prstGeom prst="snip1Rect">
            <a:avLst>
              <a:gd name="adj" fmla="val 50000"/>
            </a:avLst>
          </a:prstGeom>
        </p:spPr>
      </p:pic>
      <p:pic>
        <p:nvPicPr>
          <p:cNvPr id="18" name="Picture 17"/>
          <p:cNvPicPr>
            <a:picLocks noChangeAspect="1"/>
          </p:cNvPicPr>
          <p:nvPr/>
        </p:nvPicPr>
        <p:blipFill>
          <a:blip r:embed="rId15"/>
          <a:stretch>
            <a:fillRect/>
          </a:stretch>
        </p:blipFill>
        <p:spPr>
          <a:xfrm>
            <a:off x="7198879" y="3278844"/>
            <a:ext cx="3593949" cy="867680"/>
          </a:xfrm>
          <a:prstGeom prst="rect">
            <a:avLst/>
          </a:prstGeom>
        </p:spPr>
      </p:pic>
      <p:pic>
        <p:nvPicPr>
          <p:cNvPr id="20" name="Picture 19"/>
          <p:cNvPicPr>
            <a:picLocks noChangeAspect="1"/>
          </p:cNvPicPr>
          <p:nvPr/>
        </p:nvPicPr>
        <p:blipFill>
          <a:blip r:embed="rId16"/>
          <a:stretch>
            <a:fillRect/>
          </a:stretch>
        </p:blipFill>
        <p:spPr>
          <a:xfrm>
            <a:off x="2845131" y="3189284"/>
            <a:ext cx="3250868" cy="785402"/>
          </a:xfrm>
          <a:prstGeom prst="snip2DiagRect">
            <a:avLst>
              <a:gd name="adj1" fmla="val 0"/>
              <a:gd name="adj2" fmla="val 50000"/>
            </a:avLst>
          </a:prstGeom>
        </p:spPr>
      </p:pic>
      <p:sp>
        <p:nvSpPr>
          <p:cNvPr id="21" name="Title 1"/>
          <p:cNvSpPr>
            <a:spLocks noGrp="1"/>
          </p:cNvSpPr>
          <p:nvPr>
            <p:ph type="title"/>
          </p:nvPr>
        </p:nvSpPr>
        <p:spPr>
          <a:xfrm>
            <a:off x="3756495" y="159449"/>
            <a:ext cx="4871428" cy="970450"/>
          </a:xfrm>
        </p:spPr>
        <p:txBody>
          <a:bodyPr/>
          <a:lstStyle/>
          <a:p>
            <a:pPr algn="ctr"/>
            <a:r>
              <a:rPr lang="en-IE" dirty="0"/>
              <a:t>Measuring Values</a:t>
            </a:r>
          </a:p>
        </p:txBody>
      </p:sp>
      <p:pic>
        <p:nvPicPr>
          <p:cNvPr id="14" name="Picture 13"/>
          <p:cNvPicPr>
            <a:picLocks noChangeAspect="1"/>
          </p:cNvPicPr>
          <p:nvPr/>
        </p:nvPicPr>
        <p:blipFill>
          <a:blip r:embed="rId17"/>
          <a:stretch>
            <a:fillRect/>
          </a:stretch>
        </p:blipFill>
        <p:spPr>
          <a:xfrm>
            <a:off x="3887776" y="5571087"/>
            <a:ext cx="4608867" cy="860744"/>
          </a:xfrm>
          <a:prstGeom prst="rect">
            <a:avLst/>
          </a:prstGeom>
        </p:spPr>
      </p:pic>
      <p:pic>
        <p:nvPicPr>
          <p:cNvPr id="6" name="Picture 5"/>
          <p:cNvPicPr>
            <a:picLocks noChangeAspect="1"/>
          </p:cNvPicPr>
          <p:nvPr/>
        </p:nvPicPr>
        <p:blipFill>
          <a:blip r:embed="rId18"/>
          <a:stretch>
            <a:fillRect/>
          </a:stretch>
        </p:blipFill>
        <p:spPr>
          <a:xfrm>
            <a:off x="253242" y="6000043"/>
            <a:ext cx="4378688" cy="668362"/>
          </a:xfrm>
          <a:prstGeom prst="rect">
            <a:avLst/>
          </a:prstGeom>
        </p:spPr>
      </p:pic>
      <p:sp>
        <p:nvSpPr>
          <p:cNvPr id="25" name="Oval 24"/>
          <p:cNvSpPr/>
          <p:nvPr/>
        </p:nvSpPr>
        <p:spPr>
          <a:xfrm>
            <a:off x="133104" y="5571087"/>
            <a:ext cx="4621761" cy="128691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90989376"/>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079" y="464268"/>
            <a:ext cx="3994012" cy="970450"/>
          </a:xfrm>
        </p:spPr>
        <p:txBody>
          <a:bodyPr/>
          <a:lstStyle/>
          <a:p>
            <a:pPr algn="ctr"/>
            <a:r>
              <a:rPr lang="en-IE" dirty="0"/>
              <a:t>Values Wheel</a:t>
            </a:r>
          </a:p>
        </p:txBody>
      </p:sp>
      <p:sp>
        <p:nvSpPr>
          <p:cNvPr id="3" name="Content Placeholder 2"/>
          <p:cNvSpPr>
            <a:spLocks noGrp="1"/>
          </p:cNvSpPr>
          <p:nvPr>
            <p:ph idx="1"/>
          </p:nvPr>
        </p:nvSpPr>
        <p:spPr/>
        <p:txBody>
          <a:bodyPr/>
          <a:lstStyle/>
          <a:p>
            <a:endParaRPr lang="en-IE"/>
          </a:p>
        </p:txBody>
      </p:sp>
      <p:pic>
        <p:nvPicPr>
          <p:cNvPr id="5" name="Picture 4"/>
          <p:cNvPicPr>
            <a:picLocks noChangeAspect="1"/>
          </p:cNvPicPr>
          <p:nvPr/>
        </p:nvPicPr>
        <p:blipFill rotWithShape="1">
          <a:blip r:embed="rId3"/>
          <a:srcRect l="840" t="982" r="4258"/>
          <a:stretch/>
        </p:blipFill>
        <p:spPr>
          <a:xfrm>
            <a:off x="3749866" y="2098674"/>
            <a:ext cx="4452438" cy="4424080"/>
          </a:xfrm>
          <a:prstGeom prst="ellipse">
            <a:avLst/>
          </a:prstGeom>
        </p:spPr>
      </p:pic>
    </p:spTree>
    <p:extLst>
      <p:ext uri="{BB962C8B-B14F-4D97-AF65-F5344CB8AC3E}">
        <p14:creationId xmlns:p14="http://schemas.microsoft.com/office/powerpoint/2010/main" val="2833387369"/>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32000">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14:bounceEnd="32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32000">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a:p>
        </p:txBody>
      </p:sp>
      <p:pic>
        <p:nvPicPr>
          <p:cNvPr id="6" name="Picture 5"/>
          <p:cNvPicPr>
            <a:picLocks noChangeAspect="1"/>
          </p:cNvPicPr>
          <p:nvPr/>
        </p:nvPicPr>
        <p:blipFill rotWithShape="1">
          <a:blip r:embed="rId3"/>
          <a:srcRect l="840" t="982" r="4258"/>
          <a:stretch/>
        </p:blipFill>
        <p:spPr>
          <a:xfrm>
            <a:off x="3749866" y="2098674"/>
            <a:ext cx="4452438" cy="4424080"/>
          </a:xfrm>
          <a:prstGeom prst="ellipse">
            <a:avLst/>
          </a:prstGeom>
        </p:spPr>
      </p:pic>
      <p:sp>
        <p:nvSpPr>
          <p:cNvPr id="7" name="Title 1"/>
          <p:cNvSpPr txBox="1">
            <a:spLocks/>
          </p:cNvSpPr>
          <p:nvPr/>
        </p:nvSpPr>
        <p:spPr>
          <a:xfrm>
            <a:off x="3979079" y="464268"/>
            <a:ext cx="3994012"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E"/>
              <a:t>Values Wheel</a:t>
            </a:r>
            <a:endParaRPr lang="en-IE" dirty="0"/>
          </a:p>
        </p:txBody>
      </p:sp>
    </p:spTree>
    <p:extLst>
      <p:ext uri="{BB962C8B-B14F-4D97-AF65-F5344CB8AC3E}">
        <p14:creationId xmlns:p14="http://schemas.microsoft.com/office/powerpoint/2010/main" val="4172722651"/>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a:p>
        </p:txBody>
      </p:sp>
      <p:pic>
        <p:nvPicPr>
          <p:cNvPr id="6" name="Picture 5"/>
          <p:cNvPicPr>
            <a:picLocks noChangeAspect="1"/>
          </p:cNvPicPr>
          <p:nvPr/>
        </p:nvPicPr>
        <p:blipFill rotWithShape="1">
          <a:blip r:embed="rId3"/>
          <a:srcRect l="840" t="982" r="4258"/>
          <a:stretch/>
        </p:blipFill>
        <p:spPr>
          <a:xfrm>
            <a:off x="3749866" y="2098674"/>
            <a:ext cx="4452438" cy="4424080"/>
          </a:xfrm>
          <a:prstGeom prst="ellipse">
            <a:avLst/>
          </a:prstGeom>
        </p:spPr>
      </p:pic>
      <p:sp>
        <p:nvSpPr>
          <p:cNvPr id="7" name="Title 1"/>
          <p:cNvSpPr txBox="1">
            <a:spLocks/>
          </p:cNvSpPr>
          <p:nvPr/>
        </p:nvSpPr>
        <p:spPr>
          <a:xfrm>
            <a:off x="3979079" y="464268"/>
            <a:ext cx="3994012"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E"/>
              <a:t>Values Wheel</a:t>
            </a:r>
            <a:endParaRPr lang="en-IE" dirty="0"/>
          </a:p>
        </p:txBody>
      </p:sp>
    </p:spTree>
    <p:extLst>
      <p:ext uri="{BB962C8B-B14F-4D97-AF65-F5344CB8AC3E}">
        <p14:creationId xmlns:p14="http://schemas.microsoft.com/office/powerpoint/2010/main" val="471789220"/>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802</TotalTime>
  <Words>1952</Words>
  <Application>Microsoft Office PowerPoint</Application>
  <PresentationFormat>Widescreen</PresentationFormat>
  <Paragraphs>82</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Century Gothic</vt:lpstr>
      <vt:lpstr>Wingdings 2</vt:lpstr>
      <vt:lpstr>Quotable</vt:lpstr>
      <vt:lpstr>Investigating the Psychometric Properties of the Values Wheel with a Clinical Cohort: A Preliminary Validation Study</vt:lpstr>
      <vt:lpstr>Why bother?</vt:lpstr>
      <vt:lpstr>Why bother?</vt:lpstr>
      <vt:lpstr>PowerPoint Presentation</vt:lpstr>
      <vt:lpstr>Measuring Values</vt:lpstr>
      <vt:lpstr>Measuring Values</vt:lpstr>
      <vt:lpstr>Values Wheel</vt:lpstr>
      <vt:lpstr>PowerPoint Presentation</vt:lpstr>
      <vt:lpstr>PowerPoint Presentation</vt:lpstr>
      <vt:lpstr>PowerPoint Presentation</vt:lpstr>
      <vt:lpstr>Aims</vt:lpstr>
      <vt:lpstr>What we predicted…</vt:lpstr>
      <vt:lpstr>What we predicted…</vt:lpstr>
      <vt:lpstr>What we did…</vt:lpstr>
      <vt:lpstr>What we did…</vt:lpstr>
      <vt:lpstr>What we found…</vt:lpstr>
      <vt:lpstr>What we found…</vt:lpstr>
      <vt:lpstr>Limitations</vt:lpstr>
      <vt:lpstr>Considerations</vt:lpstr>
      <vt:lpstr>So what does all of this suggest?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Psychometric Properties of the Values Wheel with a Clinical Cohort: A Preliminary Validation Study</dc:title>
  <dc:creator>katie Barrett</dc:creator>
  <cp:lastModifiedBy>R Z</cp:lastModifiedBy>
  <cp:revision>47</cp:revision>
  <dcterms:created xsi:type="dcterms:W3CDTF">2019-06-01T22:00:59Z</dcterms:created>
  <dcterms:modified xsi:type="dcterms:W3CDTF">2019-07-24T20:26:15Z</dcterms:modified>
</cp:coreProperties>
</file>